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548" autoAdjust="0"/>
    <p:restoredTop sz="86745" autoAdjust="0"/>
  </p:normalViewPr>
  <p:slideViewPr>
    <p:cSldViewPr snapToGrid="0">
      <p:cViewPr>
        <p:scale>
          <a:sx n="100" d="100"/>
          <a:sy n="100" d="100"/>
        </p:scale>
        <p:origin x="974" y="6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7F22B4-216F-4FFA-8642-054CE2C5B7DE}" type="datetime1">
              <a:rPr lang="ko-KR" altLang="en-US"/>
              <a:pPr lvl="0">
                <a:defRPr/>
              </a:pPr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E401B0-6A0F-46C8-A79A-6FF92FC793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6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hyperlink" Target="https://github.com/JEONEUNMIN/capstone_04" TargetMode="External"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JEONEUNMIN/capstone_04" TargetMode="External"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microsoft.com/office/2007/relationships/hdphoto" Target="../embeddings/oleObject2.wdp"  /><Relationship Id="rId11" Type="http://schemas.openxmlformats.org/officeDocument/2006/relationships/image" Target="../media/image78.jpeg"  /><Relationship Id="rId12" Type="http://schemas.openxmlformats.org/officeDocument/2006/relationships/image" Target="../media/image79.png"  /><Relationship Id="rId13" Type="http://schemas.microsoft.com/office/2007/relationships/hdphoto" Target="../embeddings/oleObject3.wdp"  /><Relationship Id="rId2" Type="http://schemas.openxmlformats.org/officeDocument/2006/relationships/notesSlide" Target="../notesSlides/notesSlide6.xml"  /><Relationship Id="rId3" Type="http://schemas.openxmlformats.org/officeDocument/2006/relationships/hyperlink" Target="https://www.robotstory.co.kr/bunker/?vid=5" TargetMode="External" /><Relationship Id="rId4" Type="http://schemas.openxmlformats.org/officeDocument/2006/relationships/hyperlink" Target="https://mobile.twitter.com/samsungresearch" TargetMode="External" /><Relationship Id="rId5" Type="http://schemas.openxmlformats.org/officeDocument/2006/relationships/hyperlink" Target="https://www.kakaocorp.com/page/detail/9607" TargetMode="External" /><Relationship Id="rId6" Type="http://schemas.openxmlformats.org/officeDocument/2006/relationships/hyperlink" Target="https://www.mk.co.kr/news/business/view/2020/12/1311539/" TargetMode="External" /><Relationship Id="rId7" Type="http://schemas.openxmlformats.org/officeDocument/2006/relationships/image" Target="../media/image76.png"  /><Relationship Id="rId8" Type="http://schemas.microsoft.com/office/2007/relationships/hdphoto" Target="../embeddings/oleObject1.wdp"  /><Relationship Id="rId9" Type="http://schemas.openxmlformats.org/officeDocument/2006/relationships/image" Target="../media/image7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ko.wikipedia.org/wiki/%EA%B5%AC%EA%B8%80_%EB%A1%9C%EA%B3%A0" TargetMode="External" /><Relationship Id="rId3" Type="http://schemas.openxmlformats.org/officeDocument/2006/relationships/hyperlink" Target="https://rogorogo.tistory.com/434" TargetMode="External" /><Relationship Id="rId4" Type="http://schemas.openxmlformats.org/officeDocument/2006/relationships/hyperlink" Target="https://www.rocketpunch.com/companies/microsoft" TargetMode="External" /><Relationship Id="rId5" Type="http://schemas.openxmlformats.org/officeDocument/2006/relationships/image" Target="../media/image80.png"  /><Relationship Id="rId6" Type="http://schemas.openxmlformats.org/officeDocument/2006/relationships/image" Target="../media/image81.jpeg"  /><Relationship Id="rId7" Type="http://schemas.openxmlformats.org/officeDocument/2006/relationships/image" Target="../media/image82.png"  /><Relationship Id="rId8" Type="http://schemas.microsoft.com/office/2007/relationships/hdphoto" Target="../embeddings/oleObject4.wdp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3.jpeg"  /><Relationship Id="rId4" Type="http://schemas.openxmlformats.org/officeDocument/2006/relationships/image" Target="../media/image84.jpeg"  /><Relationship Id="rId5" Type="http://schemas.openxmlformats.org/officeDocument/2006/relationships/image" Target="../media/image85.jpeg"  /><Relationship Id="rId6" Type="http://schemas.openxmlformats.org/officeDocument/2006/relationships/image" Target="../media/image8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www.kyobobook.co.kr/product/detailViewKor.laf?mallGb=KOR&amp;ejkGb=KOR&amp;barcode=9791163030911" TargetMode="External" /><Relationship Id="rId3" Type="http://schemas.openxmlformats.org/officeDocument/2006/relationships/hyperlink" Target="https://www.aladin.co.kr/shop/wproduct.aspx?ItemId=183898040" TargetMode="External" /><Relationship Id="rId4" Type="http://schemas.openxmlformats.org/officeDocument/2006/relationships/hyperlink" Target="http://www.kyobobook.co.kr/product/detailViewKor.laf?ejkGb=KOR&amp;mallGb=KOR&amp;barcode=9788970508948&amp;orderClick=LAG&amp;Kc" TargetMode="External" /><Relationship Id="rId5" Type="http://schemas.openxmlformats.org/officeDocument/2006/relationships/hyperlink" Target="http://www.kyobobook.co.kr/product/detailViewKor.laf?ejkGb=KOR&amp;mallGb=KOR&amp;barcode=9791156645078&amp;orderClick=LAG&amp;Kc=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excelsior-cjh.tistory.com/183" TargetMode="External" /><Relationship Id="rId3" Type="http://schemas.openxmlformats.org/officeDocument/2006/relationships/hyperlink" Target="https://ebbnflow.tistory.com/167" TargetMode="External" /><Relationship Id="rId4" Type="http://schemas.openxmlformats.org/officeDocument/2006/relationships/hyperlink" Target="https://rubber-tree.tistory.com/entry/%EB%94%A5%EB%9F%AC%EB%8B%9D-%EB%AA%A8%EB%8D%B8-CNN-Convolutional-Neural-Network-%EC%84%A4%EB%AA%85" TargetMode="External" /><Relationship Id="rId5" Type="http://schemas.openxmlformats.org/officeDocument/2006/relationships/hyperlink" Target="https://www.codingworldnews.com/news/articleView.html?idxno=5872" TargetMode="External" /><Relationship Id="rId6" Type="http://schemas.openxmlformats.org/officeDocument/2006/relationships/hyperlink" Target="https://www.kaggle.com/code/taldanko/pytorch-cats-vs-dogs-cnn" TargetMode="External" /><Relationship Id="rId7" Type="http://schemas.openxmlformats.org/officeDocument/2006/relationships/hyperlink" Target="https://www.kaggle.com/code/dmitirycherezov/chollet-c-5-3-2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Relationship Id="rId3" Type="http://schemas.openxmlformats.org/officeDocument/2006/relationships/hyperlink" Target="http://www.yes24.com/Product/Search?domain=ALL&amp;query=%EC%9D%B4%EB%B3%91%EC%A3%BC&amp;authorNo=140158&amp;author=%EC%9D%B4%EB%B3%91%EC%A3%BC" TargetMode="External" /><Relationship Id="rId4" Type="http://schemas.openxmlformats.org/officeDocument/2006/relationships/hyperlink" Target="http://www.yes24.com/Product/Search?domain=ALL&amp;query=%EC%9C%A4%EC%98%81%EB%8F%88&amp;authorNo=205153&amp;author=%EC%9C%A4%EC%98%81%EB%8F%88" TargetMode="External" /><Relationship Id="rId5" Type="http://schemas.openxmlformats.org/officeDocument/2006/relationships/image" Target="../media/image88.jpeg"  /><Relationship Id="rId6" Type="http://schemas.openxmlformats.org/officeDocument/2006/relationships/hyperlink" Target="http://www.yes24.com/Product/Search?domain=ALL&amp;query=%EA%B9%80%EC%A2%85%EB%AF%BC&amp;authorNo=336357&amp;author=%EA%B9%80%EC%A2%85%EB%AF%BC" TargetMode="External" /><Relationship Id="rId7" Type="http://schemas.openxmlformats.org/officeDocument/2006/relationships/image" Target="../media/image89.jpeg"  /><Relationship Id="rId8" Type="http://schemas.openxmlformats.org/officeDocument/2006/relationships/hyperlink" Target="http://www.yes24.com/Product/Search?domain=ALL&amp;query=%ED%99%8D%EC%9E%A5%ED%91%9C&amp;authorNo=278836&amp;author=%ED%99%8D%EC%9E%A5%ED%91%9C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12.png"  /><Relationship Id="rId16" Type="http://schemas.openxmlformats.org/officeDocument/2006/relationships/image" Target="../media/image13.png"  /><Relationship Id="rId17" Type="http://schemas.openxmlformats.org/officeDocument/2006/relationships/image" Target="../media/image14.jpeg"  /><Relationship Id="rId18" Type="http://schemas.openxmlformats.org/officeDocument/2006/relationships/image" Target="../media/image15.jpeg"  /><Relationship Id="rId19" Type="http://schemas.openxmlformats.org/officeDocument/2006/relationships/image" Target="../media/image16.jpe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hyperlink" Target="https://github.com/JEONEUNMIN/capstone_04" TargetMode="External" /><Relationship Id="rId9" Type="http://schemas.openxmlformats.org/officeDocument/2006/relationships/image" Target="../media/image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16" Type="http://schemas.openxmlformats.org/officeDocument/2006/relationships/image" Target="../media/image31.png"  /><Relationship Id="rId17" Type="http://schemas.openxmlformats.org/officeDocument/2006/relationships/image" Target="../media/image32.png"  /><Relationship Id="rId18" Type="http://schemas.openxmlformats.org/officeDocument/2006/relationships/image" Target="../media/image33.png"  /><Relationship Id="rId19" Type="http://schemas.openxmlformats.org/officeDocument/2006/relationships/image" Target="../media/image34.png"  /><Relationship Id="rId2" Type="http://schemas.openxmlformats.org/officeDocument/2006/relationships/image" Target="../media/image17.png"  /><Relationship Id="rId20" Type="http://schemas.openxmlformats.org/officeDocument/2006/relationships/image" Target="../media/image35.png"  /><Relationship Id="rId21" Type="http://schemas.openxmlformats.org/officeDocument/2006/relationships/image" Target="../media/image36.png"  /><Relationship Id="rId22" Type="http://schemas.openxmlformats.org/officeDocument/2006/relationships/image" Target="../media/image37.png"  /><Relationship Id="rId23" Type="http://schemas.openxmlformats.org/officeDocument/2006/relationships/image" Target="../media/image38.png"  /><Relationship Id="rId24" Type="http://schemas.openxmlformats.org/officeDocument/2006/relationships/image" Target="../media/image39.png"  /><Relationship Id="rId25" Type="http://schemas.openxmlformats.org/officeDocument/2006/relationships/image" Target="../media/image40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hyperlink" Target="https://www.electimes.com/news/articleView.html?idxno=219170" TargetMode="External"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python.org/" TargetMode="External" /><Relationship Id="rId3" Type="http://schemas.openxmlformats.org/officeDocument/2006/relationships/hyperlink" Target="https://jupyter.org/" TargetMode="External"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hyperlink" Target="https://keras.io/api/applications/" TargetMode="External" /><Relationship Id="rId7" Type="http://schemas.openxmlformats.org/officeDocument/2006/relationships/image" Target="../media/image59.png"  /><Relationship Id="rId8" Type="http://schemas.openxmlformats.org/officeDocument/2006/relationships/hyperlink" Target="https://www.tensorflow.org/?hl=k" TargetMode="External" /><Relationship Id="rId9" Type="http://schemas.openxmlformats.org/officeDocument/2006/relationships/image" Target="../media/image6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.png"  /><Relationship Id="rId11" Type="http://schemas.openxmlformats.org/officeDocument/2006/relationships/image" Target="../media/image62.png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1.png"  /><Relationship Id="rId4" Type="http://schemas.openxmlformats.org/officeDocument/2006/relationships/hyperlink" Target="https://www.python.org/" TargetMode="External" /><Relationship Id="rId5" Type="http://schemas.openxmlformats.org/officeDocument/2006/relationships/hyperlink" Target="https://jupyter.org/" TargetMode="External" /><Relationship Id="rId6" Type="http://schemas.openxmlformats.org/officeDocument/2006/relationships/image" Target="../media/image57.png"  /><Relationship Id="rId7" Type="http://schemas.openxmlformats.org/officeDocument/2006/relationships/hyperlink" Target="https://docs.conda.io/en/latest/miniconda.html" TargetMode="External" /><Relationship Id="rId8" Type="http://schemas.openxmlformats.org/officeDocument/2006/relationships/image" Target="../media/image59.png"  /><Relationship Id="rId9" Type="http://schemas.openxmlformats.org/officeDocument/2006/relationships/hyperlink" Target="https://www.tensorflow.org/?hl=k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5400">
                <a:latin typeface="나눔고딕ET"/>
                <a:ea typeface="나눔고딕ET"/>
              </a:rPr>
              <a:t>CNN</a:t>
            </a:r>
            <a:r>
              <a:rPr lang="ko-KR" altLang="en-US" sz="5400">
                <a:latin typeface="나눔고딕ET"/>
                <a:ea typeface="나눔고딕ET"/>
              </a:rPr>
              <a:t> 알고리즘을 이용한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조선대학교 내 전동 킥보드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불법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주행 인식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인공지능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3600" y="3771443"/>
            <a:ext cx="2844800" cy="44026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ET"/>
                <a:ea typeface="나눔고딕ET"/>
              </a:rPr>
              <a:t>발표자 </a:t>
            </a:r>
            <a:r>
              <a:rPr lang="en-US" altLang="ko-KR" dirty="0">
                <a:solidFill>
                  <a:schemeClr val="tx1"/>
                </a:solidFill>
                <a:latin typeface="나눔고딕ET"/>
                <a:ea typeface="나눔고딕ET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고딕ET"/>
                <a:ea typeface="나눔고딕ET"/>
              </a:rPr>
              <a:t>마지안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8400" y="4458866"/>
            <a:ext cx="4519186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담당과목 </a:t>
            </a:r>
            <a:r>
              <a:rPr lang="en-US" altLang="ko-KR" dirty="0"/>
              <a:t>: </a:t>
            </a:r>
            <a:r>
              <a:rPr lang="ko-KR" altLang="en-US" dirty="0" err="1"/>
              <a:t>산학캡스톤디자인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학기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  <a:p>
            <a:pPr lvl="0">
              <a:defRPr/>
            </a:pPr>
            <a:r>
              <a:rPr lang="ko-KR" altLang="en-US" dirty="0"/>
              <a:t>담당교수 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조 </a:t>
            </a:r>
            <a:r>
              <a:rPr lang="en-US" altLang="ko-KR" dirty="0"/>
              <a:t>: 4</a:t>
            </a:r>
            <a:r>
              <a:rPr lang="ko-KR" altLang="en-US" dirty="0"/>
              <a:t>조</a:t>
            </a:r>
          </a:p>
          <a:p>
            <a:pPr lvl="0">
              <a:defRPr/>
            </a:pPr>
            <a:r>
              <a:rPr lang="ko-KR" altLang="en-US" dirty="0"/>
              <a:t>날짜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09</a:t>
            </a:r>
            <a:r>
              <a:rPr lang="ko-KR" altLang="en-US" dirty="0"/>
              <a:t>일</a:t>
            </a:r>
          </a:p>
          <a:p>
            <a:pPr lvl="0">
              <a:defRPr/>
            </a:pPr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전은민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), </a:t>
            </a:r>
            <a:r>
              <a:rPr lang="ko-KR" altLang="en-US" dirty="0"/>
              <a:t>마지안</a:t>
            </a:r>
            <a:r>
              <a:rPr lang="en-US" altLang="ko-KR" dirty="0"/>
              <a:t>,</a:t>
            </a:r>
            <a:r>
              <a:rPr lang="ko-KR" altLang="en-US" dirty="0"/>
              <a:t> 이지혜</a:t>
            </a:r>
            <a:r>
              <a:rPr lang="en-US" altLang="ko-KR" dirty="0"/>
              <a:t>, </a:t>
            </a:r>
            <a:r>
              <a:rPr lang="ko-KR" altLang="en-US" dirty="0"/>
              <a:t>이수정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1/24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242" y="2988801"/>
            <a:ext cx="5094513" cy="571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(CNN detection cam</a:t>
            </a:r>
            <a:r>
              <a:rPr lang="ko-KR" altLang="en-US" sz="3200"/>
              <a:t> </a:t>
            </a:r>
            <a:r>
              <a:rPr lang="en-US" altLang="ko-KR" sz="3200"/>
              <a:t>:</a:t>
            </a:r>
            <a:r>
              <a:rPr lang="ko-KR" altLang="en-US" sz="3200"/>
              <a:t> </a:t>
            </a:r>
            <a:r>
              <a:rPr lang="en-US" altLang="ko-KR" sz="3200"/>
              <a:t>CDC)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10/46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202" y="147276"/>
            <a:ext cx="6117255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CNN detection cam </a:t>
            </a:r>
            <a:r>
              <a:rPr lang="ko-KR" altLang="en-US" sz="2400" dirty="0"/>
              <a:t>전체 시스템 구성도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D9FBDF-BD4D-1917-35CF-EC8E6970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29" y="1105531"/>
            <a:ext cx="5175325" cy="517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D12C9-1C9D-4325-A3AB-59807A8F91BF}"/>
              </a:ext>
            </a:extLst>
          </p:cNvPr>
          <p:cNvSpPr txBox="1"/>
          <p:nvPr/>
        </p:nvSpPr>
        <p:spPr>
          <a:xfrm>
            <a:off x="11417973" y="6429711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11/24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336883" y="127539"/>
            <a:ext cx="68712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ko-KR" sz="2400" dirty="0"/>
              <a:t>CNN </a:t>
            </a:r>
            <a:r>
              <a:rPr lang="ko-KR" altLang="ko-KR" sz="2400" dirty="0" err="1"/>
              <a:t>detection</a:t>
            </a:r>
            <a:r>
              <a:rPr lang="ko-KR" altLang="ko-KR" sz="2400" dirty="0"/>
              <a:t> </a:t>
            </a:r>
            <a:r>
              <a:rPr lang="ko-KR" altLang="ko-KR" sz="2400" dirty="0" err="1"/>
              <a:t>cam</a:t>
            </a:r>
            <a:r>
              <a:rPr lang="ko-KR" altLang="ko-KR" sz="2400" dirty="0"/>
              <a:t> 구현내용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 모델</a:t>
            </a:r>
            <a:endParaRPr lang="ko-KR" altLang="ko-KR" sz="2400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672444" y="866500"/>
            <a:ext cx="861882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</a:rPr>
              <a:t>학습 데이터 정제</a:t>
            </a: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285750" lvl="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000000"/>
                </a:solidFill>
              </a:rPr>
              <a:t>전체 데이터에서 </a:t>
            </a:r>
            <a:r>
              <a:rPr lang="ko-KR" altLang="en-US" b="1" dirty="0">
                <a:solidFill>
                  <a:srgbClr val="000000"/>
                </a:solidFill>
              </a:rPr>
              <a:t>낮 이미지만 </a:t>
            </a:r>
            <a:r>
              <a:rPr lang="ko-KR" altLang="en-US" dirty="0">
                <a:solidFill>
                  <a:srgbClr val="000000"/>
                </a:solidFill>
              </a:rPr>
              <a:t>추출</a:t>
            </a:r>
            <a:endParaRPr lang="en-US" altLang="ko-KR" dirty="0">
              <a:solidFill>
                <a:srgbClr val="000000"/>
              </a:solidFill>
            </a:endParaRPr>
          </a:p>
          <a:p>
            <a:pPr marL="285750" lvl="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</a:rPr>
              <a:t>흔들리거나 애매한 데이터들 정제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>
                <a:solidFill>
                  <a:srgbClr val="000000"/>
                </a:solidFill>
              </a:rPr>
              <a:t>총 학습 데이터 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              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</a:rPr>
              <a:t>Train / Validation (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</a:rPr>
              <a:t>비율 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</a:rPr>
              <a:t>7:3) </a:t>
            </a: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	Bicycle: 630</a:t>
            </a:r>
            <a:r>
              <a:rPr lang="ko-KR" altLang="en-US" dirty="0">
                <a:solidFill>
                  <a:srgbClr val="000000"/>
                </a:solidFill>
              </a:rPr>
              <a:t>개  </a:t>
            </a:r>
            <a:r>
              <a:rPr lang="en-US" altLang="ko-KR" dirty="0">
                <a:solidFill>
                  <a:srgbClr val="000000"/>
                </a:solidFill>
              </a:rPr>
              <a:t>/  270</a:t>
            </a:r>
            <a:r>
              <a:rPr lang="ko-KR" altLang="en-US" dirty="0">
                <a:solidFill>
                  <a:srgbClr val="000000"/>
                </a:solidFill>
              </a:rPr>
              <a:t>개     </a:t>
            </a:r>
            <a:r>
              <a:rPr lang="en-US" altLang="ko-KR" dirty="0">
                <a:solidFill>
                  <a:srgbClr val="000000"/>
                </a:solidFill>
              </a:rPr>
              <a:t>bicycle: 2457-&gt; 900</a:t>
            </a:r>
            <a:r>
              <a:rPr lang="ko-KR" altLang="en-US" dirty="0">
                <a:solidFill>
                  <a:srgbClr val="000000"/>
                </a:solidFill>
              </a:rPr>
              <a:t>개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</a:rPr>
              <a:t>	Road: 630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</a:rPr>
              <a:t>개  </a:t>
            </a:r>
            <a:r>
              <a:rPr lang="en-US" altLang="ko-KR" dirty="0">
                <a:solidFill>
                  <a:srgbClr val="000000"/>
                </a:solidFill>
              </a:rPr>
              <a:t>/  270</a:t>
            </a:r>
            <a:r>
              <a:rPr lang="ko-KR" altLang="en-US" dirty="0">
                <a:solidFill>
                  <a:srgbClr val="000000"/>
                </a:solidFill>
              </a:rPr>
              <a:t>개        </a:t>
            </a:r>
            <a:r>
              <a:rPr lang="en-US" altLang="ko-KR" dirty="0">
                <a:solidFill>
                  <a:srgbClr val="000000"/>
                </a:solidFill>
              </a:rPr>
              <a:t>road: 2500-&gt; 900</a:t>
            </a:r>
            <a:r>
              <a:rPr lang="ko-KR" altLang="en-US" dirty="0">
                <a:solidFill>
                  <a:srgbClr val="000000"/>
                </a:solidFill>
              </a:rPr>
              <a:t>개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	Side: 479</a:t>
            </a:r>
            <a:r>
              <a:rPr lang="ko-KR" altLang="en-US" dirty="0">
                <a:solidFill>
                  <a:srgbClr val="000000"/>
                </a:solidFill>
              </a:rPr>
              <a:t>개  </a:t>
            </a:r>
            <a:r>
              <a:rPr lang="en-US" altLang="ko-KR" dirty="0">
                <a:solidFill>
                  <a:srgbClr val="000000"/>
                </a:solidFill>
              </a:rPr>
              <a:t>/  206</a:t>
            </a:r>
            <a:r>
              <a:rPr lang="ko-KR" altLang="en-US" dirty="0">
                <a:solidFill>
                  <a:srgbClr val="000000"/>
                </a:solidFill>
              </a:rPr>
              <a:t>개         </a:t>
            </a:r>
            <a:r>
              <a:rPr lang="en-US" altLang="ko-KR" dirty="0">
                <a:solidFill>
                  <a:srgbClr val="000000"/>
                </a:solidFill>
              </a:rPr>
              <a:t>side: 2514-&gt; 385</a:t>
            </a:r>
            <a:r>
              <a:rPr lang="ko-KR" altLang="en-US" dirty="0">
                <a:solidFill>
                  <a:srgbClr val="000000"/>
                </a:solidFill>
              </a:rPr>
              <a:t>개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</a:rPr>
              <a:t>	Walking: 625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</a:rPr>
              <a:t>개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</a:rPr>
              <a:t>/  265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</a:rPr>
              <a:t>개   </a:t>
            </a:r>
            <a:r>
              <a:rPr lang="en-US" altLang="ko-KR" dirty="0">
                <a:solidFill>
                  <a:srgbClr val="000000"/>
                </a:solidFill>
              </a:rPr>
              <a:t>walking: 2514-&gt; 890</a:t>
            </a:r>
            <a:r>
              <a:rPr lang="ko-KR" altLang="en-US" dirty="0">
                <a:solidFill>
                  <a:srgbClr val="000000"/>
                </a:solidFill>
              </a:rPr>
              <a:t>개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</a:rPr>
              <a:t>2.   Conv2d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</a:rPr>
              <a:t>층 필터 </a:t>
            </a:r>
            <a:r>
              <a:rPr lang="ko-KR" altLang="en-US" sz="2000" b="1" dirty="0">
                <a:solidFill>
                  <a:srgbClr val="000000"/>
                </a:solidFill>
              </a:rPr>
              <a:t>개수 수정</a:t>
            </a:r>
            <a:endParaRPr lang="en-US" altLang="ko-KR" sz="2000" b="1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>
                <a:solidFill>
                  <a:srgbClr val="000000"/>
                </a:solidFill>
              </a:rPr>
              <a:t>데이터 학습할 때 특징을 잘 못 찾아내서 </a:t>
            </a:r>
            <a:r>
              <a:rPr lang="en-US" altLang="ko-KR" dirty="0">
                <a:solidFill>
                  <a:srgbClr val="000000"/>
                </a:solidFill>
              </a:rPr>
              <a:t>Conv2d</a:t>
            </a:r>
            <a:r>
              <a:rPr lang="ko-KR" altLang="en-US" dirty="0">
                <a:solidFill>
                  <a:srgbClr val="000000"/>
                </a:solidFill>
              </a:rPr>
              <a:t>층 늘리고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필터 개수도 조정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000000"/>
                </a:solidFill>
              </a:rPr>
              <a:t>   기존</a:t>
            </a:r>
            <a:r>
              <a:rPr lang="en-US" altLang="ko-KR" dirty="0">
                <a:solidFill>
                  <a:srgbClr val="000000"/>
                </a:solidFill>
              </a:rPr>
              <a:t>: 32-&gt; 32-&gt; 64-&gt; 128</a:t>
            </a:r>
            <a:r>
              <a:rPr lang="ko-KR" altLang="en-US" dirty="0">
                <a:solidFill>
                  <a:srgbClr val="000000"/>
                </a:solidFill>
              </a:rPr>
              <a:t>개로 점점 필터 수 늘어나게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000000"/>
                </a:solidFill>
              </a:rPr>
              <a:t>   수정 후</a:t>
            </a:r>
            <a:r>
              <a:rPr lang="en-US" altLang="ko-KR" dirty="0">
                <a:solidFill>
                  <a:srgbClr val="000000"/>
                </a:solidFill>
              </a:rPr>
              <a:t>:  200-&gt; 150-&gt; 120-&gt; 80-&gt; 50</a:t>
            </a:r>
            <a:r>
              <a:rPr lang="ko-KR" altLang="en-US" dirty="0">
                <a:solidFill>
                  <a:srgbClr val="000000"/>
                </a:solidFill>
              </a:rPr>
              <a:t>개 처음에 필터 개수 가장 많고 점점 줄어들게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000000"/>
                </a:solidFill>
              </a:rPr>
              <a:t>3.   </a:t>
            </a:r>
            <a:r>
              <a:rPr lang="en-US" altLang="ko-KR" sz="2000" b="1" dirty="0" err="1">
                <a:solidFill>
                  <a:srgbClr val="000000"/>
                </a:solidFill>
              </a:rPr>
              <a:t>model.fit</a:t>
            </a:r>
            <a:r>
              <a:rPr lang="ko-KR" altLang="en-US" sz="2000" b="1" dirty="0">
                <a:solidFill>
                  <a:srgbClr val="000000"/>
                </a:solidFill>
              </a:rPr>
              <a:t>의 </a:t>
            </a:r>
            <a:r>
              <a:rPr lang="en-US" altLang="ko-KR" sz="2000" b="1" dirty="0">
                <a:solidFill>
                  <a:srgbClr val="000000"/>
                </a:solidFill>
              </a:rPr>
              <a:t>Batch</a:t>
            </a:r>
            <a:r>
              <a:rPr lang="ko-KR" altLang="en-US" sz="2000" b="1" dirty="0">
                <a:solidFill>
                  <a:srgbClr val="000000"/>
                </a:solidFill>
              </a:rPr>
              <a:t> 사이즈 조정</a:t>
            </a:r>
            <a:r>
              <a:rPr lang="en-US" altLang="ko-KR" sz="2000" b="1" dirty="0">
                <a:solidFill>
                  <a:srgbClr val="000000"/>
                </a:solidFill>
              </a:rPr>
              <a:t>(256-&gt; 96)</a:t>
            </a: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i="0" u="none" strike="noStrike" kern="1200" cap="none" spc="0" normalizeH="0" baseline="0" dirty="0">
                <a:solidFill>
                  <a:srgbClr val="000000"/>
                </a:solidFill>
              </a:rPr>
              <a:t>- 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</a:rPr>
              <a:t>데이터 정제를 거치면서 데이터 양이 기존보다 줄었기 때문에 배치 사이즈 조정함</a:t>
            </a:r>
            <a:endParaRPr kumimoji="0" lang="en-US" altLang="ko-KR" i="0" u="none" strike="noStrike" kern="1200" cap="none" spc="0" normalizeH="0" baseline="0" dirty="0">
              <a:solidFill>
                <a:srgbClr val="00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8C8A1E3-1B58-CCB1-65C8-A62803A9C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6" t="30118" r="40878" b="46980"/>
          <a:stretch/>
        </p:blipFill>
        <p:spPr>
          <a:xfrm>
            <a:off x="6547061" y="2845657"/>
            <a:ext cx="5192733" cy="14893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9D439E6-0128-9AE9-6B8D-2838DF0AF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54" y="715865"/>
            <a:ext cx="4781619" cy="1544740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0B01478-4F1C-483F-347E-016702A8E5FB}"/>
              </a:ext>
            </a:extLst>
          </p:cNvPr>
          <p:cNvSpPr/>
          <p:nvPr/>
        </p:nvSpPr>
        <p:spPr>
          <a:xfrm>
            <a:off x="8813714" y="2370851"/>
            <a:ext cx="329393" cy="343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65501F6-6363-4060-89E5-DB680C9219BA}"/>
              </a:ext>
            </a:extLst>
          </p:cNvPr>
          <p:cNvSpPr txBox="1"/>
          <p:nvPr/>
        </p:nvSpPr>
        <p:spPr>
          <a:xfrm>
            <a:off x="336883" y="127539"/>
            <a:ext cx="68712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본론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– 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CNN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detection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cam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구현내용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: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인공지능 모델</a:t>
            </a:r>
            <a:endParaRPr kumimoji="0" lang="ko-KR" altLang="ko-KR" sz="24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DD2FD-09E5-4C94-857F-8E7374290246}"/>
              </a:ext>
            </a:extLst>
          </p:cNvPr>
          <p:cNvSpPr txBox="1"/>
          <p:nvPr/>
        </p:nvSpPr>
        <p:spPr>
          <a:xfrm>
            <a:off x="2824413" y="3695533"/>
            <a:ext cx="65431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맑은 고딕"/>
              </a:rPr>
              <a:t>학습 결과</a:t>
            </a:r>
            <a:r>
              <a:rPr lang="en-US" altLang="ko-KR" sz="20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  <a:p>
            <a:pPr lvl="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-training </a:t>
            </a:r>
          </a:p>
          <a:p>
            <a:pPr lvl="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accuracy: 0.9945, 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loss: 0.0051</a:t>
            </a:r>
          </a:p>
          <a:p>
            <a:pPr lvl="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-validation </a:t>
            </a:r>
          </a:p>
          <a:p>
            <a:pPr lvl="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accuracy: 0.8497, 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loss: 0.6254</a:t>
            </a:r>
          </a:p>
          <a:p>
            <a:pPr lvl="0">
              <a:defRPr/>
            </a:pPr>
            <a:endParaRPr lang="en-US" altLang="ko-KR" sz="2000" dirty="0"/>
          </a:p>
          <a:p>
            <a:pPr marL="342900" indent="-342900">
              <a:buFont typeface="Symbol" panose="05050102010706020507" pitchFamily="18" charset="2"/>
              <a:buChar char="Þ"/>
              <a:defRPr/>
            </a:pPr>
            <a:r>
              <a:rPr lang="en-US" altLang="ko-KR" sz="2000" dirty="0"/>
              <a:t>Conv2d</a:t>
            </a:r>
            <a:r>
              <a:rPr lang="ko-KR" altLang="en-US" sz="2000" dirty="0"/>
              <a:t>층 필터 개수 조정하고 데이터셋을 정제해서 </a:t>
            </a: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      Train, validation accuracy</a:t>
            </a:r>
            <a:r>
              <a:rPr lang="ko-KR" altLang="en-US" sz="2000" dirty="0"/>
              <a:t>는 많이 개선 되었으나</a:t>
            </a:r>
            <a:endParaRPr lang="en-US" altLang="ko-KR" sz="2000" dirty="0"/>
          </a:p>
          <a:p>
            <a:pPr>
              <a:defRPr/>
            </a:pPr>
            <a:r>
              <a:rPr lang="ko-KR" altLang="en-US" sz="2000" dirty="0"/>
              <a:t>      </a:t>
            </a:r>
            <a:r>
              <a:rPr lang="en-US" altLang="ko-KR" sz="2000" dirty="0"/>
              <a:t>validation loss</a:t>
            </a:r>
            <a:r>
              <a:rPr lang="ko-KR" altLang="en-US" sz="2000" dirty="0"/>
              <a:t>값이 불안정함</a:t>
            </a:r>
            <a:endParaRPr lang="en-US" altLang="ko-KR" sz="2000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EFFB7BB-BAB1-4107-9CCA-3E587831352C}"/>
              </a:ext>
            </a:extLst>
          </p:cNvPr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12</a:t>
            </a: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/24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7FFCB2-C156-4492-A642-446959DF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94" y="793015"/>
            <a:ext cx="3165273" cy="25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E56F99-62E2-E07A-E700-EB7206B72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95" y="793014"/>
            <a:ext cx="3232007" cy="25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5061D7-56C1-A1E0-A1E9-D3B30E9827E8}"/>
              </a:ext>
            </a:extLst>
          </p:cNvPr>
          <p:cNvSpPr txBox="1"/>
          <p:nvPr/>
        </p:nvSpPr>
        <p:spPr>
          <a:xfrm>
            <a:off x="6557978" y="6403966"/>
            <a:ext cx="4715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깃허브</a:t>
            </a:r>
            <a:r>
              <a:rPr lang="ko-KR" altLang="en-US" sz="1400" dirty="0"/>
              <a:t> 주소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https://github.com/JEONEUNMIN/capstone_04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178595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36883" y="127539"/>
            <a:ext cx="68023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본론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– 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CNN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detection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cam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구현내용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: </a:t>
            </a:r>
            <a:r>
              <a:rPr kumimoji="0" lang="ko-KR" altLang="en-US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라즈베리파이</a:t>
            </a:r>
            <a:endParaRPr kumimoji="0" lang="ko-KR" altLang="ko-KR" sz="24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6764" y="6403966"/>
            <a:ext cx="4715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깃허브</a:t>
            </a:r>
            <a:r>
              <a:rPr lang="ko-KR" altLang="en-US" sz="1400" dirty="0"/>
              <a:t> 주소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https://github.com/JEONEUNMIN/capstone_04</a:t>
            </a:r>
            <a:endParaRPr lang="en-US" altLang="ko-KR" sz="1400" dirty="0"/>
          </a:p>
        </p:txBody>
      </p:sp>
      <p:sp>
        <p:nvSpPr>
          <p:cNvPr id="7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13/24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341B22-986D-8B25-94FF-A2974E44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8039" y="1271453"/>
            <a:ext cx="1830781" cy="2441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888951-B7F9-4D06-DF4A-E18244CB1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25" y="1576582"/>
            <a:ext cx="2441042" cy="1830782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DBEB8CDB-7051-83E7-5D95-213F11E7BF09}"/>
              </a:ext>
            </a:extLst>
          </p:cNvPr>
          <p:cNvSpPr txBox="1"/>
          <p:nvPr/>
        </p:nvSpPr>
        <p:spPr>
          <a:xfrm>
            <a:off x="774642" y="4271124"/>
            <a:ext cx="1060446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</a:rPr>
              <a:t>라즈베리파이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</a:rPr>
              <a:t> 개발 환경 세팅</a:t>
            </a: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>
                <a:solidFill>
                  <a:srgbClr val="000000"/>
                </a:solidFill>
              </a:rPr>
              <a:t>파이썬 버전 </a:t>
            </a:r>
            <a:r>
              <a:rPr lang="en-US" altLang="ko-KR" dirty="0">
                <a:solidFill>
                  <a:srgbClr val="000000"/>
                </a:solidFill>
              </a:rPr>
              <a:t>3.7</a:t>
            </a:r>
            <a:r>
              <a:rPr lang="ko-KR" altLang="en-US" dirty="0">
                <a:solidFill>
                  <a:srgbClr val="000000"/>
                </a:solidFill>
              </a:rPr>
              <a:t>로 낮춰서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텐서플로우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파이썬 버전 충돌 해결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dirty="0" err="1">
                <a:solidFill>
                  <a:srgbClr val="000000"/>
                </a:solidFill>
              </a:rPr>
              <a:t>텐서플로우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아나콘다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주피터 노트북 설치 완료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rgbClr val="000000"/>
                </a:solidFill>
              </a:rPr>
              <a:t> - </a:t>
            </a:r>
            <a:r>
              <a:rPr lang="ko-KR" altLang="en-US" dirty="0">
                <a:solidFill>
                  <a:srgbClr val="000000"/>
                </a:solidFill>
              </a:rPr>
              <a:t>원격으로 접속할 수 있게 </a:t>
            </a:r>
            <a:r>
              <a:rPr lang="en-US" altLang="ko-KR" dirty="0">
                <a:solidFill>
                  <a:srgbClr val="000000"/>
                </a:solidFill>
              </a:rPr>
              <a:t>putty, VNC viewer </a:t>
            </a:r>
            <a:r>
              <a:rPr lang="ko-KR" altLang="en-US" dirty="0">
                <a:solidFill>
                  <a:srgbClr val="000000"/>
                </a:solidFill>
              </a:rPr>
              <a:t>세팅 완료</a:t>
            </a:r>
            <a:endParaRPr lang="en-US" altLang="ko-KR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</a:rPr>
              <a:t>2.  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</a:rPr>
              <a:t>카메라 모듈 연동</a:t>
            </a:r>
            <a:endParaRPr lang="en-US" altLang="ko-KR" sz="2000" b="1" dirty="0">
              <a:solidFill>
                <a:srgbClr val="000000"/>
              </a:solidFill>
            </a:endParaRPr>
          </a:p>
          <a:p>
            <a:pPr marL="285750" lvl="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000000"/>
                </a:solidFill>
              </a:rPr>
              <a:t>카메라 모듈 연결해서 </a:t>
            </a:r>
            <a:r>
              <a:rPr lang="en-US" altLang="ko-KR" dirty="0">
                <a:solidFill>
                  <a:srgbClr val="000000"/>
                </a:solidFill>
              </a:rPr>
              <a:t>sleep </a:t>
            </a:r>
            <a:r>
              <a:rPr lang="ko-KR" altLang="en-US" dirty="0">
                <a:solidFill>
                  <a:srgbClr val="000000"/>
                </a:solidFill>
              </a:rPr>
              <a:t>함수를 이용해 </a:t>
            </a:r>
            <a:r>
              <a:rPr lang="en-US" altLang="ko-KR" dirty="0">
                <a:solidFill>
                  <a:srgbClr val="000000"/>
                </a:solidFill>
              </a:rPr>
              <a:t>10</a:t>
            </a:r>
            <a:r>
              <a:rPr lang="ko-KR" altLang="en-US" dirty="0">
                <a:solidFill>
                  <a:srgbClr val="000000"/>
                </a:solidFill>
              </a:rPr>
              <a:t>초마다 </a:t>
            </a:r>
            <a:r>
              <a:rPr lang="ko-KR" altLang="en-US" dirty="0" err="1">
                <a:solidFill>
                  <a:srgbClr val="000000"/>
                </a:solidFill>
              </a:rPr>
              <a:t>사진찍어서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PNG</a:t>
            </a:r>
            <a:r>
              <a:rPr lang="ko-KR" altLang="en-US" dirty="0">
                <a:solidFill>
                  <a:srgbClr val="000000"/>
                </a:solidFill>
              </a:rPr>
              <a:t>로 폴더에 저장하는 코드 작성</a:t>
            </a:r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50A2C7-C4F0-7822-E1B7-17FCA78B6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018" y="1592380"/>
            <a:ext cx="5921253" cy="1988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655" y="326698"/>
            <a:ext cx="2923784" cy="45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향후연구계획</a:t>
            </a:r>
          </a:p>
        </p:txBody>
      </p:sp>
      <p:sp>
        <p:nvSpPr>
          <p:cNvPr id="2067" name="TextBox 2066"/>
          <p:cNvSpPr txBox="1"/>
          <p:nvPr/>
        </p:nvSpPr>
        <p:spPr>
          <a:xfrm>
            <a:off x="1174214" y="1135547"/>
            <a:ext cx="3795820" cy="41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[ </a:t>
            </a: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인공지능 개발 이후 앱 개발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] </a:t>
            </a:r>
            <a:endParaRPr kumimoji="0" lang="ko-KR" altLang="en-US" sz="21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068" name="그룹 1002"/>
          <p:cNvGrpSpPr/>
          <p:nvPr/>
        </p:nvGrpSpPr>
        <p:grpSpPr>
          <a:xfrm>
            <a:off x="5144067" y="1838982"/>
            <a:ext cx="1903865" cy="2564272"/>
            <a:chOff x="7887781" y="2607566"/>
            <a:chExt cx="2952798" cy="4477557"/>
          </a:xfrm>
        </p:grpSpPr>
        <p:pic>
          <p:nvPicPr>
            <p:cNvPr id="206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887781" y="2607566"/>
              <a:ext cx="2952798" cy="44775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0" name="그룹 1003"/>
          <p:cNvGrpSpPr/>
          <p:nvPr/>
        </p:nvGrpSpPr>
        <p:grpSpPr>
          <a:xfrm>
            <a:off x="3212929" y="1838984"/>
            <a:ext cx="1858999" cy="2564272"/>
            <a:chOff x="4449319" y="2607566"/>
            <a:chExt cx="2653142" cy="4421903"/>
          </a:xfrm>
        </p:grpSpPr>
        <p:pic>
          <p:nvPicPr>
            <p:cNvPr id="2071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49319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2" name="그룹 1004"/>
          <p:cNvGrpSpPr/>
          <p:nvPr/>
        </p:nvGrpSpPr>
        <p:grpSpPr>
          <a:xfrm>
            <a:off x="7120071" y="1838981"/>
            <a:ext cx="1858999" cy="2564271"/>
            <a:chOff x="11553270" y="2607566"/>
            <a:chExt cx="2653142" cy="4421903"/>
          </a:xfrm>
        </p:grpSpPr>
        <p:pic>
          <p:nvPicPr>
            <p:cNvPr id="2073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3270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4" name="그룹 1005"/>
          <p:cNvGrpSpPr/>
          <p:nvPr/>
        </p:nvGrpSpPr>
        <p:grpSpPr>
          <a:xfrm>
            <a:off x="1281790" y="1838981"/>
            <a:ext cx="1859000" cy="2564273"/>
            <a:chOff x="994884" y="2587862"/>
            <a:chExt cx="2653142" cy="4421903"/>
          </a:xfrm>
        </p:grpSpPr>
        <p:pic>
          <p:nvPicPr>
            <p:cNvPr id="2075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4884" y="2587862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6" name="그룹 1006"/>
          <p:cNvGrpSpPr/>
          <p:nvPr/>
        </p:nvGrpSpPr>
        <p:grpSpPr>
          <a:xfrm>
            <a:off x="9051209" y="1838981"/>
            <a:ext cx="1858999" cy="2564270"/>
            <a:chOff x="14743651" y="2607566"/>
            <a:chExt cx="2653142" cy="4421903"/>
          </a:xfrm>
        </p:grpSpPr>
        <p:pic>
          <p:nvPicPr>
            <p:cNvPr id="2077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43651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078" name="TextBox 2077"/>
          <p:cNvSpPr txBox="1"/>
          <p:nvPr/>
        </p:nvSpPr>
        <p:spPr>
          <a:xfrm>
            <a:off x="1146080" y="4848101"/>
            <a:ext cx="7647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카메라 모듈과 앱을 블루투스로 연동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 중 카메라를 통해 일정시간마다 주행 가능/불가능 인지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주행이 끝난 후 가능/불가능 비율에 따라 점수를 산정해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부여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point에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따라 식물이 성장하는 컨텐츠로 성취감, 동기부여 효과 </a:t>
            </a:r>
            <a:endParaRPr kumimoji="0" lang="en-US" altLang="ko-KR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2080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14/24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15/24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57530" y="6281378"/>
            <a:ext cx="4639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네이버 </a:t>
            </a:r>
            <a:r>
              <a:rPr lang="ko-KR" altLang="en-US" sz="800" dirty="0" err="1">
                <a:latin typeface="+mn-lt"/>
                <a:ea typeface="+mn-ea"/>
                <a:cs typeface="+mn-cs"/>
              </a:rPr>
              <a:t>클로바</a:t>
            </a:r>
            <a:r>
              <a:rPr lang="ko-KR" altLang="en-US" sz="8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https://www.robotstory.co.kr/bunker/?vid=5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삼성 리서치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https://mobile.twitter.com/samsungresearch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8935" y="6281378"/>
            <a:ext cx="5509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카카오 브레인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5"/>
              </a:rPr>
              <a:t>https://www.kakaocorp.com/page/detail/9607</a:t>
            </a:r>
            <a:endParaRPr lang="en-US" altLang="ko-KR" sz="800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업스테이지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6"/>
              </a:rPr>
              <a:t>https://www.mk.co.kr/news/business/view/2020/12/1311539/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5440" y="1077765"/>
            <a:ext cx="9011921" cy="496517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768194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국내</a:t>
            </a:r>
            <a:endParaRPr lang="ko-KR" altLang="en-US" b="1"/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5828"/>
              </p:ext>
            </p:extLst>
          </p:nvPr>
        </p:nvGraphicFramePr>
        <p:xfrm>
          <a:off x="2057400" y="1402003"/>
          <a:ext cx="8127999" cy="4316696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취업 분야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네이버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1" dirty="0" err="1">
                          <a:latin typeface="+mj-ea"/>
                          <a:ea typeface="+mj-ea"/>
                        </a:rPr>
                        <a:t>클로바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중장기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선행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연구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</a:p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조직인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AI 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삼성리서치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모든 연구개발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(R&amp;D)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영역의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 AI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카카오 브레인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딥러닝 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Engineer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Unity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업스테이지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AI Research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2" name="Picture 4" descr="Samsung Research (@samsungresearch) / Twitt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1000">
                        <a14:foregroundMark x1="9500" y1="48500" x2="21500" y2="49000"/>
                        <a14:foregroundMark x1="21500" y1="49000" x2="82000" y2="45500"/>
                        <a14:foregroundMark x1="82000" y1="45500" x2="91000" y2="500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7934" y="2419824"/>
            <a:ext cx="2798136" cy="201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카카오브레인, 국내 최대 수준 딥러닝 전용 슈퍼컴퓨팅 인프라 도입 | 카카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78" b="80635" l="24034" r="76389">
                        <a14:foregroundMark x1="24094" y1="46190" x2="24094" y2="55635"/>
                        <a14:foregroundMark x1="27295" y1="49286" x2="27295" y2="49286"/>
                        <a14:foregroundMark x1="27295" y1="55317" x2="27295" y2="55317"/>
                        <a14:foregroundMark x1="32790" y1="51508" x2="32790" y2="51508"/>
                        <a14:foregroundMark x1="29469" y1="53413" x2="29469" y2="53413"/>
                        <a14:foregroundMark x1="32790" y1="54683" x2="32790" y2="54683"/>
                        <a14:foregroundMark x1="26570" y1="53413" x2="26570" y2="53413"/>
                        <a14:foregroundMark x1="32790" y1="54365" x2="32790" y2="54365"/>
                        <a14:foregroundMark x1="35447" y1="51825" x2="35447" y2="51825"/>
                        <a14:foregroundMark x1="38164" y1="50238" x2="38164" y2="50238"/>
                        <a14:foregroundMark x1="35447" y1="47381" x2="35447" y2="55635"/>
                        <a14:foregroundMark x1="38285" y1="55000" x2="36594" y2="52143"/>
                        <a14:foregroundMark x1="43901" y1="50238" x2="44022" y2="55317"/>
                        <a14:foregroundMark x1="40882" y1="53095" x2="41002" y2="56270"/>
                        <a14:foregroundMark x1="50483" y1="50873" x2="50483" y2="54365"/>
                        <a14:foregroundMark x1="46377" y1="52460" x2="46498" y2="54365"/>
                        <a14:foregroundMark x1="53804" y1="49921" x2="53804" y2="55952"/>
                        <a14:foregroundMark x1="55135" y1="55031" x2="54650" y2="56270"/>
                        <a14:foregroundMark x1="55012" y1="49286" x2="54287" y2="49603"/>
                        <a14:foregroundMark x1="59541" y1="49603" x2="60145" y2="54683"/>
                        <a14:foregroundMark x1="66161" y1="52143" x2="67391" y2="55000"/>
                        <a14:foregroundMark x1="64795" y1="48968" x2="65341" y2="50238"/>
                        <a14:foregroundMark x1="63587" y1="49603" x2="64553" y2="49603"/>
                        <a14:foregroundMark x1="69686" y1="50556" x2="69686" y2="55952"/>
                        <a14:foregroundMark x1="69324" y1="45873" x2="69807" y2="47063"/>
                        <a14:foregroundMark x1="72283" y1="50238" x2="72524" y2="55000"/>
                        <a14:foregroundMark x1="75302" y1="49921" x2="76389" y2="54683"/>
                        <a14:foregroundMark x1="74819" y1="49286" x2="73370" y2="49921"/>
                        <a14:foregroundMark x1="72283" y1="49603" x2="72645" y2="53095"/>
                        <a14:foregroundMark x1="72886" y1="51508" x2="72886" y2="51508"/>
                        <a14:foregroundMark x1="72524" y1="53095" x2="72524" y2="53095"/>
                        <a14:foregroundMark x1="69807" y1="49921" x2="69444" y2="49921"/>
                        <a14:foregroundMark x1="65278" y1="51825" x2="63345" y2="52778"/>
                        <a14:foregroundMark x1="47588" y1="54471" x2="46256" y2="54683"/>
                        <a14:foregroundMark x1="50242" y1="54048" x2="49493" y2="54167"/>
                        <a14:foregroundMark x1="69807" y1="49603" x2="69444" y2="49603"/>
                        <a14:foregroundMark x1="70048" y1="51190" x2="68961" y2="49603"/>
                        <a14:foregroundMark x1="69686" y1="50238" x2="70411" y2="49603"/>
                        <a14:backgroundMark x1="30676" y1="41429" x2="30676" y2="41429"/>
                        <a14:backgroundMark x1="25302" y1="54683" x2="25604" y2="58095"/>
                        <a14:backgroundMark x1="27923" y1="53413" x2="28019" y2="54683"/>
                        <a14:backgroundMark x1="27778" y1="51508" x2="27923" y2="53413"/>
                        <a14:backgroundMark x1="42207" y1="54133" x2="45199" y2="54200"/>
                        <a14:backgroundMark x1="37990" y1="54038" x2="39633" y2="54075"/>
                        <a14:backgroundMark x1="36731" y1="54010" x2="37260" y2="54022"/>
                        <a14:backgroundMark x1="25378" y1="53756" x2="34163" y2="53953"/>
                        <a14:backgroundMark x1="74706" y1="49102" x2="78200" y2="48492"/>
                        <a14:backgroundMark x1="70317" y1="49867" x2="71001" y2="49748"/>
                        <a14:backgroundMark x1="66912" y1="50462" x2="69489" y2="50012"/>
                        <a14:backgroundMark x1="61064" y1="51483" x2="62388" y2="51252"/>
                        <a14:backgroundMark x1="51767" y1="53107" x2="52521" y2="52975"/>
                        <a14:backgroundMark x1="45471" y1="54206" x2="45961" y2="54120"/>
                        <a14:backgroundMark x1="63772" y1="49222" x2="62500" y2="49286"/>
                        <a14:backgroundMark x1="68979" y1="48959" x2="66322" y2="49093"/>
                        <a14:backgroundMark x1="72670" y1="48772" x2="69332" y2="48941"/>
                        <a14:backgroundMark x1="78200" y1="48492" x2="74450" y2="48682"/>
                        <a14:backgroundMark x1="61051" y1="51368" x2="64392" y2="51457"/>
                        <a14:backgroundMark x1="51767" y1="51121" x2="52521" y2="51141"/>
                        <a14:backgroundMark x1="42452" y1="50873" x2="49199" y2="51053"/>
                        <a14:backgroundMark x1="42737" y1="55269" x2="42331" y2="55317"/>
                        <a14:backgroundMark x1="46339" y1="54842" x2="45298" y2="54965"/>
                        <a14:backgroundMark x1="52521" y1="54109" x2="51767" y2="54198"/>
                        <a14:backgroundMark x1="58690" y1="53377" x2="58397" y2="53412"/>
                        <a14:backgroundMark x1="63373" y1="52822" x2="61253" y2="53073"/>
                        <a14:backgroundMark x1="68402" y1="52226" x2="67706" y2="52308"/>
                        <a14:backgroundMark x1="74457" y1="51508" x2="70970" y2="51921"/>
                        <a14:backgroundMark x1="36731" y1="51016" x2="39616" y2="53633"/>
                        <a14:backgroundMark x1="28261" y1="43333" x2="34163" y2="48687"/>
                        <a14:backgroundMark x1="33688" y1="54683" x2="34964" y2="69127"/>
                        <a14:backgroundMark x1="33408" y1="51508" x2="33688" y2="54683"/>
                        <a14:backgroundMark x1="32911" y1="45873" x2="33408" y2="51508"/>
                        <a14:backgroundMark x1="40943" y1="56274" x2="41002" y2="64762"/>
                        <a14:backgroundMark x1="40882" y1="47381" x2="40921" y2="53092"/>
                        <a14:backgroundMark x1="36641" y1="51825" x2="36111" y2="64444"/>
                        <a14:backgroundMark x1="36957" y1="44286" x2="36641" y2="51825"/>
                        <a14:backgroundMark x1="35521" y1="55635" x2="36353" y2="71667"/>
                        <a14:backgroundMark x1="34964" y1="44921" x2="35092" y2="47381"/>
                        <a14:backgroundMark x1="54071" y1="55952" x2="53080" y2="65397"/>
                        <a14:backgroundMark x1="55495" y1="42381" x2="54806" y2="48948"/>
                        <a14:backgroundMark x1="65278" y1="55000" x2="65278" y2="55000"/>
                        <a14:backgroundMark x1="65761" y1="51190" x2="65761" y2="51190"/>
                        <a14:backgroundMark x1="65519" y1="50556" x2="65519" y2="50556"/>
                        <a14:backgroundMark x1="55737" y1="54048" x2="55737" y2="54048"/>
                        <a14:backgroundMark x1="55374" y1="52143" x2="55495" y2="53413"/>
                        <a14:backgroundMark x1="55978" y1="53730" x2="55495" y2="53730"/>
                        <a14:backgroundMark x1="55857" y1="51190" x2="56280" y2="53730"/>
                        <a14:backgroundMark x1="55254" y1="53413" x2="55374" y2="55000"/>
                        <a14:backgroundMark x1="65519" y1="50238" x2="65519" y2="52143"/>
                        <a14:backgroundMark x1="47947" y1="53730" x2="48913" y2="53730"/>
                        <a14:backgroundMark x1="49155" y1="53730" x2="48068" y2="54683"/>
                      </a14:backgroundRemoval>
                    </a14:imgEffect>
                  </a14:imgLayer>
                </a14:imgProps>
              </a:ext>
            </a:extLst>
          </a:blip>
          <a:srcRect l="19000" t="9980" r="19000" b="11460"/>
          <a:stretch>
            <a:fillRect/>
          </a:stretch>
        </p:blipFill>
        <p:spPr>
          <a:xfrm>
            <a:off x="2251002" y="3645503"/>
            <a:ext cx="2491118" cy="119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업스테이지 &quot;AI 기술 온라인 무료 상담&quot; - 매일경제"/>
          <p:cNvPicPr>
            <a:picLocks noChangeAspect="1" noChangeArrowheads="1"/>
          </p:cNvPicPr>
          <p:nvPr/>
        </p:nvPicPr>
        <p:blipFill rotWithShape="1">
          <a:blip r:embed="rId11"/>
          <a:srcRect l="12770" t="-2890" r="10520"/>
          <a:stretch>
            <a:fillRect/>
          </a:stretch>
        </p:blipFill>
        <p:spPr>
          <a:xfrm>
            <a:off x="2626040" y="4808687"/>
            <a:ext cx="1741042" cy="87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77" b="89813" l="5809" r="96176">
                        <a14:foregroundMark x1="5809" y1="66044" x2="8676" y2="73514"/>
                        <a14:foregroundMark x1="25294" y1="57555" x2="25809" y2="62988"/>
                        <a14:foregroundMark x1="55588" y1="67233" x2="56765" y2="73514"/>
                        <a14:foregroundMark x1="74485" y1="62988" x2="76176" y2="62988"/>
                        <a14:foregroundMark x1="87647" y1="46859" x2="87647" y2="46859"/>
                        <a14:foregroundMark x1="96176" y1="40407" x2="96176" y2="40407"/>
                        <a14:foregroundMark x1="43015" y1="49066" x2="45882" y2="533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73199" y="1902591"/>
            <a:ext cx="1693883" cy="9063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16/24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02923" y="5995485"/>
            <a:ext cx="5509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구글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2"/>
              </a:rPr>
              <a:t>https://ko.wikipedia.org/wiki/%EA%B5%AC%EA%B8%80_%EB%A1%9C%EA%B3%A0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https://rogorogo.tistory.com/434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마이크로소프트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https://www.rocketpunch.com/companies/microsoft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15440" y="1301675"/>
            <a:ext cx="9011921" cy="4410636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944176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국외</a:t>
            </a:r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07394"/>
              </p:ext>
            </p:extLst>
          </p:nvPr>
        </p:nvGraphicFramePr>
        <p:xfrm>
          <a:off x="2104874" y="1704752"/>
          <a:ext cx="8127999" cy="3722442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3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취업 분야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8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웹/마케팅 데이터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아마존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Digital </a:t>
                      </a:r>
                      <a:r>
                        <a:rPr lang="ko-KR" altLang="en-US" dirty="0" err="1"/>
                        <a:t>Innovation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>
                        <a:defRPr/>
                      </a:pPr>
                      <a:r>
                        <a:rPr lang="ko-KR" altLang="en-US" dirty="0" err="1"/>
                        <a:t>Lead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Korea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마이크로소프트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엔지니어링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설계 </a:t>
                      </a:r>
                      <a:r>
                        <a:rPr lang="en-US" altLang="ko-KR" dirty="0"/>
                        <a:t>: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Solutions Architect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- Data &amp;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71" name="Picture 1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20701" y="2736585"/>
            <a:ext cx="1309237" cy="466355"/>
          </a:xfrm>
          <a:prstGeom prst="rect">
            <a:avLst/>
          </a:prstGeom>
          <a:noFill/>
          <a:ln/>
        </p:spPr>
      </p:pic>
      <p:pic>
        <p:nvPicPr>
          <p:cNvPr id="2072" name="Picture 12" descr="아마존 로고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606276" y="3645401"/>
            <a:ext cx="1737862" cy="669665"/>
          </a:xfrm>
          <a:prstGeom prst="rect">
            <a:avLst/>
          </a:prstGeom>
          <a:noFill/>
          <a:ln/>
        </p:spPr>
      </p:pic>
      <p:pic>
        <p:nvPicPr>
          <p:cNvPr id="2074" name="Picture 16" descr="마이크로소프트 기업, 채용, 투자, 뉴스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333" y1="34000" x2="33333" y2="34000"/>
                        <a14:foregroundMark x1="65432" y1="31500" x2="65432" y2="31500"/>
                        <a14:foregroundMark x1="58951" y1="72500" x2="58951" y2="72500"/>
                        <a14:foregroundMark x1="74383" y1="31500" x2="74383" y2="31500"/>
                        <a14:foregroundMark x1="74383" y1="52750" x2="74383" y2="52750"/>
                        <a14:foregroundMark x1="68827" y1="16000" x2="69136" y2="28750"/>
                        <a14:foregroundMark x1="69136" y1="28750" x2="75617" y2="26000"/>
                        <a14:foregroundMark x1="74691" y1="18000" x2="63580" y2="22750"/>
                        <a14:foregroundMark x1="63580" y1="22750" x2="74074" y2="29750"/>
                        <a14:foregroundMark x1="30864" y1="22500" x2="39198" y2="29750"/>
                        <a14:foregroundMark x1="67593" y1="49000" x2="76543" y2="57000"/>
                        <a14:foregroundMark x1="58333" y1="21000" x2="70062" y2="38250"/>
                        <a14:foregroundMark x1="78704" y1="17500" x2="82407" y2="33750"/>
                        <a14:foregroundMark x1="14815" y1="80500" x2="14815" y2="85750"/>
                        <a14:foregroundMark x1="31173" y1="84500" x2="31481" y2="89500"/>
                        <a14:foregroundMark x1="31481" y1="80500" x2="31481" y2="80500"/>
                        <a14:foregroundMark x1="35185" y1="85250" x2="35494" y2="87500"/>
                        <a14:foregroundMark x1="43210" y1="85000" x2="44136" y2="86500"/>
                        <a14:foregroundMark x1="48148" y1="85000" x2="50000" y2="88250"/>
                        <a14:foregroundMark x1="46296" y1="83750" x2="46296" y2="83750"/>
                        <a14:foregroundMark x1="60185" y1="85250" x2="62037" y2="87250"/>
                        <a14:foregroundMark x1="67593" y1="85250" x2="67284" y2="89000"/>
                        <a14:foregroundMark x1="77469" y1="84000" x2="77469" y2="87750"/>
                        <a14:foregroundMark x1="26852" y1="22000" x2="29321" y2="32750"/>
                        <a14:backgroundMark x1="95370" y1="41500" x2="95988" y2="62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701" y="4419552"/>
            <a:ext cx="1309237" cy="1060332"/>
          </a:xfrm>
          <a:prstGeom prst="rect">
            <a:avLst/>
          </a:prstGeom>
          <a:noFill/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17/24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1019024" y="1193687"/>
            <a:ext cx="10538462" cy="4893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5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일 월요일</a:t>
            </a:r>
          </a:p>
          <a:p>
            <a:pPr lvl="0">
              <a:defRPr/>
            </a:pPr>
            <a:endParaRPr lang="ko-KR" altLang="en-US" sz="2000" b="1" dirty="0"/>
          </a:p>
          <a:p>
            <a:pPr marL="457200" lvl="0" indent="-457200">
              <a:buAutoNum type="arabicPeriod"/>
              <a:defRPr/>
            </a:pPr>
            <a:r>
              <a:rPr lang="ko-KR" altLang="en-US" sz="2000" dirty="0"/>
              <a:t>인공지능 모델 정확도 수정 </a:t>
            </a:r>
            <a:endParaRPr lang="en-US" altLang="ko-KR" sz="2000" dirty="0"/>
          </a:p>
          <a:p>
            <a:pPr lvl="0"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Dense</a:t>
            </a:r>
            <a:r>
              <a:rPr lang="ko-KR" altLang="en-US" dirty="0">
                <a:latin typeface="+mn-lt"/>
                <a:ea typeface="+mn-ea"/>
                <a:cs typeface="+mn-cs"/>
              </a:rPr>
              <a:t>층과 </a:t>
            </a:r>
            <a:r>
              <a:rPr lang="en-US" altLang="ko-KR" dirty="0"/>
              <a:t>Dropout </a:t>
            </a:r>
            <a:r>
              <a:rPr lang="ko-KR" altLang="en-US" dirty="0"/>
              <a:t>층 사이에 </a:t>
            </a:r>
            <a:r>
              <a:rPr lang="en-US" altLang="ko-KR" dirty="0" err="1"/>
              <a:t>BatchNormalization</a:t>
            </a:r>
            <a:r>
              <a:rPr lang="en-US" altLang="ko-KR" dirty="0"/>
              <a:t> </a:t>
            </a:r>
            <a:r>
              <a:rPr lang="ko-KR" altLang="en-US" dirty="0"/>
              <a:t>층 추가해서 학습</a:t>
            </a:r>
            <a:endParaRPr lang="en-US" altLang="ko-KR" dirty="0"/>
          </a:p>
          <a:p>
            <a:pPr lvl="0"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▶ epoch 20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으로 학습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-training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0.5422,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0.9425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-validation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0.5038,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0.9912</a:t>
            </a:r>
          </a:p>
          <a:p>
            <a:pPr lvl="0">
              <a:defRPr/>
            </a:pP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=&gt;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전보다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validation loss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는 줄었지만 정확도 개선에는 크게 효과 없음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endParaRPr lang="en-US" altLang="ko-KR" sz="2000" b="1" dirty="0"/>
          </a:p>
          <a:p>
            <a:pPr lvl="0">
              <a:defRPr/>
            </a:pPr>
            <a:r>
              <a:rPr lang="ko-KR" altLang="ko-KR" sz="2000" dirty="0">
                <a:latin typeface="+mn-lt"/>
                <a:ea typeface="+mn-ea"/>
                <a:cs typeface="+mn-cs"/>
              </a:rPr>
              <a:t>2. </a:t>
            </a:r>
            <a:r>
              <a:rPr lang="ko-KR" altLang="ko-KR" sz="2000" dirty="0" err="1">
                <a:latin typeface="+mn-lt"/>
                <a:ea typeface="+mn-ea"/>
                <a:cs typeface="+mn-cs"/>
              </a:rPr>
              <a:t>라즈베리파이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000" dirty="0"/>
              <a:t>개발환경 구축</a:t>
            </a:r>
            <a:endParaRPr lang="en-US" altLang="ko-KR" sz="2000" dirty="0"/>
          </a:p>
          <a:p>
            <a:pPr lvl="0"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>
                <a:latin typeface="+mn-lt"/>
                <a:ea typeface="+mn-ea"/>
                <a:cs typeface="+mn-cs"/>
              </a:rPr>
              <a:t> 파이썬 3.7로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타겟설치했지만</a:t>
            </a:r>
            <a:r>
              <a:rPr lang="ko-KR" altLang="ko-KR" dirty="0">
                <a:latin typeface="+mn-lt"/>
                <a:ea typeface="+mn-ea"/>
                <a:cs typeface="+mn-cs"/>
              </a:rPr>
              <a:t> 3.9로만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실행되서</a:t>
            </a:r>
            <a:r>
              <a:rPr lang="ko-KR" altLang="ko-KR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텐서플로</a:t>
            </a:r>
            <a:r>
              <a:rPr lang="ko-KR" altLang="ko-KR" dirty="0">
                <a:latin typeface="+mn-lt"/>
                <a:ea typeface="+mn-ea"/>
                <a:cs typeface="+mn-cs"/>
              </a:rPr>
              <a:t> 설치가 안</a:t>
            </a:r>
            <a:r>
              <a:rPr lang="ko-KR" altLang="en-US" dirty="0">
                <a:latin typeface="+mn-lt"/>
                <a:ea typeface="+mn-ea"/>
                <a:cs typeface="+mn-cs"/>
              </a:rPr>
              <a:t>되는 문제가 계속돼서 리셋 진행</a:t>
            </a:r>
            <a:endParaRPr lang="en-US" altLang="ko-KR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dirty="0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latin typeface="+mn-lt"/>
                <a:ea typeface="+mn-ea"/>
                <a:cs typeface="+mn-cs"/>
              </a:rPr>
              <a:t>3. </a:t>
            </a:r>
            <a:r>
              <a:rPr lang="ko-KR" altLang="en-US" sz="2000" dirty="0" err="1">
                <a:latin typeface="+mn-lt"/>
                <a:ea typeface="+mn-ea"/>
                <a:cs typeface="+mn-cs"/>
              </a:rPr>
              <a:t>과제비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 정산서 작성</a:t>
            </a:r>
            <a:r>
              <a:rPr lang="en-US" altLang="ko-KR" sz="2000" dirty="0">
                <a:latin typeface="+mn-lt"/>
                <a:ea typeface="+mn-ea"/>
                <a:cs typeface="+mn-cs"/>
              </a:rPr>
              <a:t>,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제출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409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6143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18/24</a:t>
            </a:r>
            <a:endParaRPr lang="en-US" altLang="ko-KR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4023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pic>
        <p:nvPicPr>
          <p:cNvPr id="6" name="그림 5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055" y="892900"/>
            <a:ext cx="2489626" cy="3521114"/>
          </a:xfrm>
          <a:prstGeom prst="rect">
            <a:avLst/>
          </a:prstGeom>
        </p:spPr>
      </p:pic>
      <p:pic>
        <p:nvPicPr>
          <p:cNvPr id="8" name="그림 7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89057" y="892900"/>
            <a:ext cx="2489625" cy="3521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852" y="5219026"/>
            <a:ext cx="6598788" cy="11798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과제비 정산서 작성</a:t>
            </a:r>
            <a:endParaRPr lang="ko-KR" altLang="en-US"/>
          </a:p>
          <a:p>
            <a:pPr marL="0" lv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 구입 날짜 기준으로 </a:t>
            </a:r>
            <a:r>
              <a:rPr lang="en-US" altLang="ko-KR"/>
              <a:t>1,2</a:t>
            </a:r>
            <a:r>
              <a:rPr lang="ko-KR" altLang="en-US"/>
              <a:t>차 나눠서 작성</a:t>
            </a:r>
            <a:endParaRPr lang="ko-KR" altLang="en-US"/>
          </a:p>
          <a:p>
            <a:pPr marL="0" lvl="0" indent="0">
              <a:buFontTx/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 기집행액</a:t>
            </a:r>
            <a:r>
              <a:rPr lang="en-US" altLang="ko-KR"/>
              <a:t>: 1</a:t>
            </a:r>
            <a:r>
              <a:rPr lang="ko-KR" altLang="en-US"/>
              <a:t>차 때 구매했던 금액</a:t>
            </a:r>
            <a:r>
              <a:rPr lang="en-US" altLang="ko-KR"/>
              <a:t>(1</a:t>
            </a:r>
            <a:r>
              <a:rPr lang="ko-KR" altLang="en-US"/>
              <a:t>차 정산서에는 기집행액</a:t>
            </a:r>
            <a:r>
              <a:rPr lang="en-US" altLang="ko-KR"/>
              <a:t>: 0</a:t>
            </a:r>
            <a:r>
              <a:rPr lang="ko-KR" altLang="en-US"/>
              <a:t>원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 b="0" i="0" spc="0">
                <a:effectLst/>
                <a:latin typeface="함초롬돋움"/>
              </a:rPr>
              <a:t>     </a:t>
            </a:r>
            <a:r>
              <a:rPr lang="ko-KR" altLang="en-US" b="0" i="0" spc="0">
                <a:effectLst/>
                <a:latin typeface="함초롬돋움"/>
              </a:rPr>
              <a:t>제출기한</a:t>
            </a:r>
            <a:r>
              <a:rPr lang="en-US" altLang="ko-KR" b="0" i="0" spc="0">
                <a:effectLst/>
                <a:latin typeface="함초롬돋움"/>
              </a:rPr>
              <a:t>: 2022. 04. 26.(</a:t>
            </a:r>
            <a:r>
              <a:rPr lang="ko-KR" altLang="en-US" b="0" i="0">
                <a:effectLst/>
                <a:latin typeface="함초롬돋움"/>
                <a:ea typeface="함초롬돋움"/>
              </a:rPr>
              <a:t>화</a:t>
            </a:r>
            <a:r>
              <a:rPr lang="en-US" altLang="ko-KR" b="0" i="0" spc="0">
                <a:effectLst/>
                <a:latin typeface="함초롬돋움"/>
              </a:rPr>
              <a:t>) ~ 2022. 05. 20.(</a:t>
            </a:r>
            <a:r>
              <a:rPr lang="ko-KR" altLang="en-US" b="0" i="0">
                <a:effectLst/>
                <a:latin typeface="함초롬돋움"/>
                <a:ea typeface="함초롬돋움"/>
              </a:rPr>
              <a:t>금</a:t>
            </a:r>
            <a:r>
              <a:rPr lang="en-US" altLang="ko-KR" b="0" i="0" spc="0">
                <a:effectLst/>
                <a:latin typeface="함초롬돋움"/>
              </a:rPr>
              <a:t>), 15:00</a:t>
            </a:r>
            <a:r>
              <a:rPr lang="ko-KR" altLang="en-US" b="0" i="0">
                <a:effectLst/>
                <a:latin typeface="함초롬돋움"/>
                <a:ea typeface="함초롬돋움"/>
              </a:rPr>
              <a:t>까지</a:t>
            </a:r>
            <a:endParaRPr lang="en-US" altLang="ko-KR" b="0" i="0">
              <a:effectLst/>
              <a:latin typeface="함초롬돋움"/>
              <a:ea typeface="함초롬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3514" y="4500075"/>
            <a:ext cx="2591558" cy="213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※ </a:t>
            </a:r>
            <a:r>
              <a:rPr lang="ko-KR" altLang="en-US" sz="1400" kern="0" spc="0">
                <a:effectLst/>
                <a:latin typeface="+mn-ea"/>
              </a:rPr>
              <a:t>재료비의 첨부자료 </a:t>
            </a:r>
            <a:endParaRPr lang="ko-KR" altLang="en-US" sz="1400" kern="0" spc="0">
              <a:effectLst/>
              <a:latin typeface="+mn-ea"/>
            </a:endParaRPr>
          </a:p>
          <a:p>
            <a:pPr marR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-100">
                <a:effectLst/>
                <a:latin typeface="+mn-ea"/>
              </a:rPr>
              <a:t>1.  (</a:t>
            </a:r>
            <a:r>
              <a:rPr lang="ko-KR" altLang="en-US" sz="1400" kern="0" spc="-100">
                <a:effectLst/>
                <a:latin typeface="+mn-ea"/>
              </a:rPr>
              <a:t>전자</a:t>
            </a:r>
            <a:r>
              <a:rPr lang="en-US" altLang="ko-KR" sz="1400" kern="0" spc="-100">
                <a:effectLst/>
                <a:latin typeface="+mn-ea"/>
              </a:rPr>
              <a:t>)</a:t>
            </a:r>
            <a:r>
              <a:rPr lang="ko-KR" altLang="en-US" sz="1400" kern="0" spc="-100">
                <a:effectLst/>
                <a:latin typeface="+mn-ea"/>
              </a:rPr>
              <a:t>세금계산서 </a:t>
            </a:r>
            <a:r>
              <a:rPr lang="en-US" altLang="ko-KR" sz="1400" kern="0" spc="-100">
                <a:effectLst/>
                <a:latin typeface="+mn-ea"/>
              </a:rPr>
              <a:t>1</a:t>
            </a:r>
            <a:r>
              <a:rPr lang="ko-KR" altLang="en-US" sz="1400" kern="0" spc="-100">
                <a:effectLst/>
                <a:latin typeface="+mn-ea"/>
              </a:rPr>
              <a:t>부 </a:t>
            </a:r>
            <a:endParaRPr lang="ko-KR" altLang="en-US" sz="1400" kern="0" spc="-100">
              <a:effectLst/>
              <a:latin typeface="+mn-ea"/>
            </a:endParaRPr>
          </a:p>
          <a:p>
            <a:pPr marR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2. </a:t>
            </a:r>
            <a:r>
              <a:rPr lang="ko-KR" altLang="en-US" sz="1400" kern="0" spc="0">
                <a:effectLst/>
                <a:latin typeface="+mn-ea"/>
              </a:rPr>
              <a:t>인수검수증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</a:t>
            </a:r>
            <a:endParaRPr lang="ko-KR" altLang="en-US" sz="1400" kern="0" spc="0">
              <a:effectLst/>
              <a:latin typeface="+mn-ea"/>
            </a:endParaRPr>
          </a:p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3. </a:t>
            </a:r>
            <a:r>
              <a:rPr lang="ko-KR" altLang="en-US" sz="1400" kern="0" spc="0">
                <a:effectLst/>
                <a:latin typeface="+mn-ea"/>
              </a:rPr>
              <a:t>거래명세서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</a:t>
            </a:r>
            <a:endParaRPr lang="ko-KR" altLang="en-US" sz="1400" kern="0" spc="0">
              <a:effectLst/>
              <a:latin typeface="+mn-ea"/>
            </a:endParaRPr>
          </a:p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4. </a:t>
            </a:r>
            <a:r>
              <a:rPr lang="ko-KR" altLang="en-US" sz="1400" kern="0" spc="0">
                <a:effectLst/>
                <a:latin typeface="+mn-ea"/>
              </a:rPr>
              <a:t>견적서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 </a:t>
            </a:r>
            <a:endParaRPr lang="ko-KR" altLang="en-US" sz="1400" kern="0" spc="0">
              <a:effectLst/>
              <a:latin typeface="+mn-ea"/>
            </a:endParaRPr>
          </a:p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5. </a:t>
            </a:r>
            <a:r>
              <a:rPr lang="ko-KR" altLang="en-US" sz="1400" kern="0" spc="0">
                <a:effectLst/>
                <a:latin typeface="+mn-ea"/>
              </a:rPr>
              <a:t>업체 사업자등록증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</a:t>
            </a:r>
            <a:endParaRPr lang="ko-KR" altLang="en-US" sz="1400" kern="0" spc="0">
              <a:effectLst/>
              <a:latin typeface="+mn-ea"/>
            </a:endParaRPr>
          </a:p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6. </a:t>
            </a:r>
            <a:r>
              <a:rPr lang="ko-KR" altLang="en-US" sz="1400" kern="0" spc="0">
                <a:effectLst/>
                <a:latin typeface="+mn-ea"/>
              </a:rPr>
              <a:t>업체 통장사본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</a:t>
            </a:r>
            <a:endParaRPr lang="ko-KR" altLang="en-US" sz="1400" kern="0" spc="0">
              <a:effectLst/>
              <a:latin typeface="+mn-ea"/>
            </a:endParaRPr>
          </a:p>
          <a:p>
            <a:pPr marL="0" marR="0" indent="0" algn="just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spc="0">
                <a:effectLst/>
                <a:latin typeface="+mn-ea"/>
              </a:rPr>
              <a:t>7. </a:t>
            </a:r>
            <a:r>
              <a:rPr lang="ko-KR" altLang="en-US" sz="1400" kern="0" spc="0">
                <a:effectLst/>
                <a:latin typeface="+mn-ea"/>
              </a:rPr>
              <a:t>구매 물품 사진 </a:t>
            </a:r>
            <a:r>
              <a:rPr lang="en-US" altLang="ko-KR" sz="1400" kern="0" spc="0">
                <a:effectLst/>
                <a:latin typeface="+mn-ea"/>
              </a:rPr>
              <a:t>1</a:t>
            </a:r>
            <a:r>
              <a:rPr lang="ko-KR" altLang="en-US" sz="1400" kern="0" spc="0">
                <a:effectLst/>
                <a:latin typeface="+mn-ea"/>
              </a:rPr>
              <a:t>부</a:t>
            </a:r>
            <a:endParaRPr lang="ko-KR" altLang="en-US" sz="1400" kern="0" spc="0">
              <a:effectLst/>
              <a:latin typeface="+mn-ea"/>
            </a:endParaRPr>
          </a:p>
        </p:txBody>
      </p:sp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96713" y="939746"/>
            <a:ext cx="2424496" cy="3429000"/>
          </a:xfrm>
          <a:prstGeom prst="rect">
            <a:avLst/>
          </a:prstGeom>
        </p:spPr>
      </p:pic>
      <p:pic>
        <p:nvPicPr>
          <p:cNvPr id="15" name="그림 14" descr="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89562" y="938956"/>
            <a:ext cx="2424496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19/24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1201904" y="1107626"/>
            <a:ext cx="6403035" cy="49859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5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일 화요일</a:t>
            </a:r>
            <a:endParaRPr lang="en-US" altLang="ko-KR" sz="2000" b="1" dirty="0"/>
          </a:p>
          <a:p>
            <a:pPr lvl="0">
              <a:defRPr/>
            </a:pPr>
            <a:endParaRPr lang="ko-KR" altLang="en-US" sz="2000" b="1" dirty="0"/>
          </a:p>
          <a:p>
            <a:pPr marL="457200" lvl="0" indent="-457200">
              <a:buAutoNum type="arabicPeriod"/>
              <a:defRPr/>
            </a:pPr>
            <a:r>
              <a:rPr lang="ko-KR" altLang="en-US" sz="2000" dirty="0"/>
              <a:t>학습  데이터셋 정제</a:t>
            </a:r>
            <a:endParaRPr lang="en-US" altLang="ko-KR" sz="2000" dirty="0"/>
          </a:p>
          <a:p>
            <a:pPr lvl="0"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낮 데이터만 추출해서 데이터 셋 정제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2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457200" lvl="0" indent="-457200">
              <a:buAutoNum type="arabicPeriod" startAt="2"/>
              <a:defRPr/>
            </a:pPr>
            <a:r>
              <a:rPr lang="ko-KR" altLang="en-US" sz="2000" dirty="0"/>
              <a:t>인공지능 모델 정확도 수정 </a:t>
            </a:r>
            <a:endParaRPr lang="en-US" altLang="ko-KR" sz="2000" dirty="0"/>
          </a:p>
          <a:p>
            <a:pPr lvl="0"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 ▶ epoch 20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으로 학습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-training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0.7102,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0.6936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-validation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0.7161,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0.9247</a:t>
            </a:r>
          </a:p>
          <a:p>
            <a:pPr lvl="0">
              <a:defRPr/>
            </a:pP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=&gt;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정확도 일부 개선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, validation loss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값이 많이 줄지 않음</a:t>
            </a:r>
            <a:endParaRPr lang="en-US" altLang="ko-KR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endParaRPr lang="en-US" altLang="ko-KR" sz="2000" b="1" dirty="0"/>
          </a:p>
          <a:p>
            <a:pPr lvl="0">
              <a:defRPr/>
            </a:pPr>
            <a:r>
              <a:rPr lang="en-US" altLang="ko-KR" sz="2000" dirty="0"/>
              <a:t>3.   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2000" dirty="0" err="1">
                <a:latin typeface="+mn-lt"/>
                <a:ea typeface="+mn-ea"/>
                <a:cs typeface="+mn-cs"/>
              </a:rPr>
              <a:t>라즈베리파이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000" dirty="0"/>
              <a:t>개발환경 구축 성공</a:t>
            </a:r>
            <a:endParaRPr lang="en-US" altLang="ko-KR" sz="2000" dirty="0"/>
          </a:p>
          <a:p>
            <a:pPr lvl="0"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>
                <a:latin typeface="+mn-lt"/>
                <a:ea typeface="+mn-ea"/>
                <a:cs typeface="+mn-cs"/>
              </a:rPr>
              <a:t> 파이썬</a:t>
            </a: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</a:rPr>
              <a:t>버전 때문에 발생하는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텐서플로우</a:t>
            </a:r>
            <a:r>
              <a:rPr lang="ko-KR" altLang="en-US" dirty="0">
                <a:latin typeface="+mn-lt"/>
                <a:ea typeface="+mn-ea"/>
                <a:cs typeface="+mn-cs"/>
              </a:rPr>
              <a:t> 충돌 문제 해결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</a:t>
            </a:r>
            <a:r>
              <a:rPr lang="ko-KR" altLang="en-US" dirty="0" err="1"/>
              <a:t>텐서플로우</a:t>
            </a:r>
            <a:r>
              <a:rPr lang="en-US" altLang="ko-KR" dirty="0"/>
              <a:t>, </a:t>
            </a:r>
            <a:r>
              <a:rPr lang="ko-KR" altLang="en-US" dirty="0"/>
              <a:t>아나콘다</a:t>
            </a:r>
            <a:r>
              <a:rPr lang="en-US" altLang="ko-KR" dirty="0"/>
              <a:t>, </a:t>
            </a:r>
            <a:r>
              <a:rPr lang="ko-KR" altLang="en-US" dirty="0"/>
              <a:t>주피터 노트북</a:t>
            </a:r>
            <a:r>
              <a:rPr lang="en-US" altLang="ko-KR" dirty="0"/>
              <a:t> </a:t>
            </a:r>
            <a:r>
              <a:rPr lang="ko-KR" altLang="en-US" dirty="0"/>
              <a:t>설치 성공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66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60834" y="272921"/>
            <a:ext cx="5183806" cy="6649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[</a:t>
            </a:r>
            <a:r>
              <a:rPr lang="ko-KR" altLang="en-US" sz="3200" b="1" dirty="0"/>
              <a:t>목차</a:t>
            </a:r>
            <a:r>
              <a:rPr lang="en-US" altLang="ko-KR" sz="3200" b="1" dirty="0"/>
              <a:t>]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0. </a:t>
            </a:r>
            <a:r>
              <a:rPr lang="en-US" altLang="ko-KR" sz="2000" dirty="0">
                <a:latin typeface="+mj-ea"/>
                <a:ea typeface="+mj-ea"/>
              </a:rPr>
              <a:t>CNN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detection cam </a:t>
            </a:r>
            <a:r>
              <a:rPr lang="ko-KR" altLang="en-US" sz="2000" dirty="0">
                <a:latin typeface="+mj-ea"/>
                <a:ea typeface="+mj-ea"/>
              </a:rPr>
              <a:t>진행상황</a:t>
            </a:r>
            <a:endParaRPr lang="en-US" altLang="ko-KR" sz="2000" dirty="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800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조원소개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개발동기 및 목적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국내 연구 현황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문제점</a:t>
            </a:r>
            <a:r>
              <a:rPr lang="en-US" altLang="ko-KR" sz="2000" dirty="0"/>
              <a:t>,</a:t>
            </a:r>
            <a:r>
              <a:rPr lang="ko-KR" altLang="en-US" sz="2000" dirty="0"/>
              <a:t> 해결방안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구현환경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전체 시스템 구성도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400" b="1" u="sng" dirty="0"/>
              <a:t>CNN detection cam </a:t>
            </a:r>
            <a:r>
              <a:rPr lang="ko-KR" altLang="en-US" sz="2400" b="1" u="sng" dirty="0"/>
              <a:t>구현내용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결론 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향후연구계획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관련 기업 취업분야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참고서적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관련 사이트</a:t>
            </a:r>
            <a:r>
              <a:rPr lang="en-US" altLang="ko-KR" sz="2000" dirty="0"/>
              <a:t>,</a:t>
            </a:r>
            <a:r>
              <a:rPr lang="ko-KR" altLang="en-US" sz="2000" dirty="0"/>
              <a:t> 책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책 대여 목록</a:t>
            </a:r>
          </a:p>
          <a:p>
            <a:pPr marL="457200" lvl="1" indent="0">
              <a:buNone/>
              <a:defRPr/>
            </a:pPr>
            <a:r>
              <a:rPr lang="ko-KR" altLang="en-US" sz="2000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06EF5-B1A2-F1E9-2841-DD3CC7C93168}"/>
              </a:ext>
            </a:extLst>
          </p:cNvPr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20/24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1621453" y="1064043"/>
            <a:ext cx="7980390" cy="53553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5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4</a:t>
            </a:r>
            <a:r>
              <a:rPr lang="ko-KR" altLang="en-US" sz="2000" b="1" dirty="0"/>
              <a:t>일 수요일</a:t>
            </a:r>
          </a:p>
          <a:p>
            <a:pPr lvl="0">
              <a:defRPr/>
            </a:pPr>
            <a:endParaRPr lang="ko-KR" altLang="en-US" sz="2000" b="1" dirty="0"/>
          </a:p>
          <a:p>
            <a:pPr marL="457200" lvl="0" indent="-457200">
              <a:buAutoNum type="arabicPeriod"/>
              <a:defRPr/>
            </a:pPr>
            <a:r>
              <a:rPr lang="ko-KR" altLang="en-US" sz="2000" dirty="0"/>
              <a:t>인공지능 모델 정확도 수정 </a:t>
            </a:r>
            <a:endParaRPr lang="en-US" altLang="ko-KR" sz="2000" dirty="0"/>
          </a:p>
          <a:p>
            <a:pPr lvl="0"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Con2d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층 필터 개수 조정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-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기존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: layer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늘어날 수록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filter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개수 커지게 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-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수정 후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: layer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늘어날 수록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filter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개수 적어지게</a:t>
            </a:r>
            <a:endParaRPr lang="en-US" altLang="ko-KR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 ▶ epoch 20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으로 학습</a:t>
            </a: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-training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0.9945,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0.0051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-validation </a:t>
            </a: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accuracy: 0.8497,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최소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loss: 0.6254</a:t>
            </a:r>
          </a:p>
          <a:p>
            <a:pPr lvl="0">
              <a:defRPr/>
            </a:pPr>
            <a:endParaRPr lang="en-US" altLang="ko-KR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   =&gt;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훈련 정확도 개선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, validation loss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가 아직 높고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변동이 심함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/>
              </a:rPr>
              <a:t>불안정함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ko-KR" altLang="ko-KR" sz="2000" dirty="0">
                <a:latin typeface="+mn-lt"/>
                <a:ea typeface="+mn-ea"/>
                <a:cs typeface="+mn-cs"/>
              </a:rPr>
              <a:t>2. </a:t>
            </a:r>
            <a:r>
              <a:rPr lang="ko-KR" altLang="ko-KR" sz="2000" dirty="0" err="1">
                <a:latin typeface="+mn-lt"/>
                <a:ea typeface="+mn-ea"/>
                <a:cs typeface="+mn-cs"/>
              </a:rPr>
              <a:t>라즈베리파이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카메라 모듈 실행</a:t>
            </a:r>
            <a:endParaRPr lang="en-US" altLang="ko-KR" sz="2000" dirty="0"/>
          </a:p>
          <a:p>
            <a:pPr lvl="0"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</a:rPr>
              <a:t>카메라 모듈 장착</a:t>
            </a:r>
            <a:r>
              <a:rPr lang="en-US" altLang="ko-KR" dirty="0">
                <a:latin typeface="+mn-lt"/>
                <a:ea typeface="+mn-ea"/>
                <a:cs typeface="+mn-cs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</a:rPr>
              <a:t>연결 성공</a:t>
            </a:r>
            <a:endParaRPr lang="en-US" altLang="ko-KR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▶ </a:t>
            </a:r>
            <a:r>
              <a:rPr lang="en-US" altLang="ko-KR" dirty="0"/>
              <a:t>10</a:t>
            </a:r>
            <a:r>
              <a:rPr lang="ko-KR" altLang="en-US" dirty="0"/>
              <a:t>초마다 사진 찍어서 폴더에 저장시키기 성공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36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21/24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서적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비전공자를 위한 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Do it! </a:t>
            </a:r>
            <a:r>
              <a:rPr lang="ko-KR" altLang="en-US" sz="1400"/>
              <a:t>점프 투 파이썬 이미 </a:t>
            </a:r>
            <a:r>
              <a:rPr lang="en-US" altLang="ko-KR" sz="1400"/>
              <a:t>200</a:t>
            </a:r>
            <a:r>
              <a:rPr lang="ko-KR" altLang="en-US" sz="1400"/>
              <a:t>만명이 이 책으로 프로그래밍을 시작했다</a:t>
            </a:r>
            <a:r>
              <a:rPr lang="en-US" altLang="ko-KR" sz="1400"/>
              <a:t>! | </a:t>
            </a:r>
            <a:r>
              <a:rPr lang="ko-KR" altLang="en-US" sz="1400"/>
              <a:t>중학생도</a:t>
            </a:r>
            <a:r>
              <a:rPr lang="en-US" altLang="ko-KR" sz="1400"/>
              <a:t>, </a:t>
            </a:r>
            <a:r>
              <a:rPr lang="ko-KR" altLang="en-US" sz="1400"/>
              <a:t>문과생도 쉽게 배운다</a:t>
            </a:r>
            <a:r>
              <a:rPr lang="en-US" altLang="ko-KR" sz="1400"/>
              <a:t>!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 (</a:t>
            </a:r>
            <a:r>
              <a:rPr lang="ko-KR" altLang="en-US" sz="1400"/>
              <a:t>박응용 지음 </a:t>
            </a:r>
            <a:r>
              <a:rPr lang="en-US" altLang="ko-KR" sz="1400"/>
              <a:t>| </a:t>
            </a:r>
            <a:r>
              <a:rPr lang="ko-KR" altLang="en-US" sz="1400"/>
              <a:t>이지스퍼블리싱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06</a:t>
            </a:r>
            <a:r>
              <a:rPr lang="ko-KR" altLang="en-US" sz="1400"/>
              <a:t>월 </a:t>
            </a:r>
            <a:r>
              <a:rPr lang="en-US" altLang="ko-KR" sz="1400"/>
              <a:t>20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전공자를 위한 책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파이썬 머신러닝 완벽 가이드 </a:t>
            </a:r>
            <a:r>
              <a:rPr lang="en-US" altLang="ko-KR" sz="1400"/>
              <a:t>: </a:t>
            </a:r>
            <a:r>
              <a:rPr lang="ko-KR" altLang="en-US" sz="1400"/>
              <a:t>다양한 캐글 예제와 함께 기초 알고리즘부터 최신 기법까지 배우는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권철민 </a:t>
            </a:r>
            <a:r>
              <a:rPr lang="en-US" altLang="ko-KR" sz="1400"/>
              <a:t>| </a:t>
            </a:r>
            <a:r>
              <a:rPr lang="ko-KR" altLang="en-US" sz="1400"/>
              <a:t>위키북스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02</a:t>
            </a:r>
            <a:r>
              <a:rPr lang="ko-KR" altLang="en-US" sz="1400"/>
              <a:t>월 </a:t>
            </a:r>
            <a:r>
              <a:rPr lang="en-US" altLang="ko-KR" sz="1400"/>
              <a:t>28</a:t>
            </a:r>
            <a:r>
              <a:rPr lang="ko-KR" altLang="en-US" sz="1400"/>
              <a:t>일 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3"/>
              </a:rPr>
              <a:t>https://www.aladin.co.kr/shop/wproduct.aspx?ItemId=183898040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OpenCV</a:t>
            </a:r>
            <a:r>
              <a:rPr lang="ko-KR" altLang="en-US" sz="1400"/>
              <a:t>로 배우는 영상 처리 및 응용  </a:t>
            </a:r>
            <a:r>
              <a:rPr lang="en-US" altLang="ko-KR" sz="1400"/>
              <a:t>(</a:t>
            </a:r>
            <a:r>
              <a:rPr lang="ko-KR" altLang="en-US" sz="1400"/>
              <a:t>정성환 </a:t>
            </a:r>
            <a:r>
              <a:rPr lang="en-US" altLang="ko-KR" sz="1400"/>
              <a:t>, </a:t>
            </a:r>
            <a:r>
              <a:rPr lang="ko-KR" altLang="en-US" sz="1400"/>
              <a:t>배종욱 지음 </a:t>
            </a:r>
            <a:r>
              <a:rPr lang="en-US" altLang="ko-KR" sz="1400"/>
              <a:t>| </a:t>
            </a:r>
            <a:r>
              <a:rPr lang="ko-KR" altLang="en-US" sz="1400"/>
              <a:t>생능출판 </a:t>
            </a:r>
            <a:r>
              <a:rPr lang="en-US" altLang="ko-KR" sz="1400"/>
              <a:t>| 2017</a:t>
            </a:r>
            <a:r>
              <a:rPr lang="ko-KR" altLang="en-US" sz="1400"/>
              <a:t>년 </a:t>
            </a:r>
            <a:r>
              <a:rPr lang="en-US" altLang="ko-KR" sz="1400"/>
              <a:t>03</a:t>
            </a:r>
            <a:r>
              <a:rPr lang="ko-KR" altLang="en-US" sz="1400"/>
              <a:t>월 </a:t>
            </a:r>
            <a:r>
              <a:rPr lang="en-US" altLang="ko-KR" sz="1400"/>
              <a:t>03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/>
              <a:t>=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과학 기반의 파이썬 빅데이터 분석 </a:t>
            </a:r>
            <a:r>
              <a:rPr lang="en-US" altLang="ko-KR" sz="1400"/>
              <a:t>(</a:t>
            </a:r>
            <a:r>
              <a:rPr lang="ko-KR" altLang="en-US" sz="1400"/>
              <a:t>이지영 지음 </a:t>
            </a:r>
            <a:r>
              <a:rPr lang="en-US" altLang="ko-KR" sz="1400"/>
              <a:t>| </a:t>
            </a:r>
            <a:r>
              <a:rPr lang="ko-KR" altLang="en-US" sz="1400"/>
              <a:t>한빛아카데미 </a:t>
            </a:r>
            <a:r>
              <a:rPr lang="en-US" altLang="ko-KR" sz="1400"/>
              <a:t>| 2020</a:t>
            </a:r>
            <a:r>
              <a:rPr lang="ko-KR" altLang="en-US" sz="1400"/>
              <a:t>년 </a:t>
            </a:r>
            <a:r>
              <a:rPr lang="en-US" altLang="ko-KR" sz="1400"/>
              <a:t>12</a:t>
            </a:r>
            <a:r>
              <a:rPr lang="ko-KR" altLang="en-US" sz="1400"/>
              <a:t>월 </a:t>
            </a:r>
            <a:r>
              <a:rPr lang="en-US" altLang="ko-KR" sz="1400"/>
              <a:t>30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22/24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사이트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RNN</a:t>
            </a:r>
            <a:r>
              <a:rPr lang="ko-KR" altLang="en-US" sz="1400"/>
              <a:t> 참고 사이트 </a:t>
            </a:r>
            <a:r>
              <a:rPr lang="en-US" altLang="ko-KR" sz="1200"/>
              <a:t>(</a:t>
            </a:r>
            <a:r>
              <a:rPr lang="en-US" altLang="ko-KR" sz="1200" b="0" i="0">
                <a:effectLst/>
              </a:rPr>
              <a:t>07-1.</a:t>
            </a:r>
            <a:r>
              <a:rPr lang="ko-KR" altLang="en-US" sz="1200" b="0" i="0">
                <a:effectLst/>
              </a:rPr>
              <a:t>순환 신경망</a:t>
            </a:r>
            <a:r>
              <a:rPr lang="en-US" altLang="ko-KR" sz="1200" b="0" i="0">
                <a:effectLst/>
              </a:rPr>
              <a:t>(RNN, Recurrent Neural Network) - (1))</a:t>
            </a:r>
            <a:r>
              <a:rPr lang="en-US" altLang="ko-KR" sz="1200"/>
              <a:t>	</a:t>
            </a:r>
            <a:r>
              <a:rPr lang="en-US" altLang="ko-KR" sz="1400"/>
              <a:t>			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hlinkClick r:id="rId2"/>
              </a:rPr>
              <a:t>https://excelsior-cjh.tistory.com/183</a:t>
            </a:r>
            <a:r>
              <a:rPr lang="ko-KR" altLang="en-US" sz="1200"/>
              <a:t> </a:t>
            </a:r>
            <a:r>
              <a:rPr lang="en-US" altLang="ko-KR" sz="1200"/>
              <a:t>			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GAN </a:t>
            </a:r>
            <a:r>
              <a:rPr lang="ko-KR" altLang="en-US" sz="1400"/>
              <a:t>참고 사이트 </a:t>
            </a:r>
            <a:r>
              <a:rPr lang="en-US" altLang="ko-KR" sz="1200"/>
              <a:t>(</a:t>
            </a:r>
            <a:r>
              <a:rPr lang="en-US" altLang="ko-KR" sz="1200">
                <a:solidFill>
                  <a:srgbClr val="111111"/>
                </a:solidFill>
              </a:rPr>
              <a:t>[GAN] </a:t>
            </a:r>
            <a:r>
              <a:rPr lang="ko-KR" altLang="en-US" sz="1200">
                <a:solidFill>
                  <a:srgbClr val="111111"/>
                </a:solidFill>
              </a:rPr>
              <a:t>생성적 적대 신경망</a:t>
            </a:r>
            <a:r>
              <a:rPr lang="en-US" altLang="ko-KR" sz="1200">
                <a:solidFill>
                  <a:srgbClr val="111111"/>
                </a:solidFill>
              </a:rPr>
              <a:t>(GAN) </a:t>
            </a:r>
            <a:r>
              <a:rPr lang="ko-KR" altLang="en-US" sz="1200">
                <a:solidFill>
                  <a:srgbClr val="111111"/>
                </a:solidFill>
              </a:rPr>
              <a:t>쉽게 알아보기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effectLst/>
                <a:hlinkClick r:id="rId3"/>
              </a:rPr>
              <a:t>https://ebbnflow.tistory.com/167</a:t>
            </a:r>
            <a:r>
              <a:rPr lang="en-US" altLang="ko-KR" sz="120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/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CNN </a:t>
            </a:r>
            <a:r>
              <a:rPr lang="ko-KR" altLang="en-US" sz="1400"/>
              <a:t>참고 사이트</a:t>
            </a:r>
            <a:r>
              <a:rPr lang="en-US" altLang="ko-KR" sz="1200"/>
              <a:t>(</a:t>
            </a:r>
            <a:r>
              <a:rPr lang="ko-KR" altLang="en-US" sz="1200"/>
              <a:t>딥러닝</a:t>
            </a:r>
            <a:r>
              <a:rPr lang="en-US" altLang="ko-KR" sz="1200"/>
              <a:t>-</a:t>
            </a:r>
            <a:r>
              <a:rPr lang="ko-KR" altLang="en-US" sz="1200"/>
              <a:t>모델</a:t>
            </a:r>
            <a:r>
              <a:rPr lang="en-US" altLang="ko-KR" sz="1200"/>
              <a:t>-CNN-Convolutional-Neural-Network-</a:t>
            </a:r>
            <a:r>
              <a:rPr lang="ko-KR" altLang="en-US" sz="1200"/>
              <a:t>설명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해외 </a:t>
            </a:r>
            <a:r>
              <a:rPr lang="en-US" altLang="ko-KR" sz="1400"/>
              <a:t>AI </a:t>
            </a:r>
            <a:r>
              <a:rPr lang="ko-KR" altLang="en-US" sz="1400"/>
              <a:t>기업 참고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https://www.codingworldnews.com/news/articleView.html?idxno=5872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경로 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6"/>
              </a:rPr>
              <a:t>https://www.kaggle.com/code/taldanko/pytorch-cats-vs-dogs-cnn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모델 컴파일</a:t>
            </a:r>
            <a:r>
              <a:rPr lang="en-US" altLang="ko-KR" sz="1400"/>
              <a:t>, train, validation generator </a:t>
            </a:r>
            <a:r>
              <a:rPr lang="ko-KR" altLang="en-US" sz="1400"/>
              <a:t>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7"/>
              </a:rPr>
              <a:t>https://www.kaggle.com/code/dmitirycherezov/chollet-c-5-3-2</a:t>
            </a:r>
            <a:r>
              <a:rPr lang="en-US" altLang="ko-KR" sz="1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23/24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책 대여 목록</a:t>
            </a:r>
            <a:endParaRPr lang="en-US" altLang="ko-KR" sz="2400"/>
          </a:p>
        </p:txBody>
      </p:sp>
      <p:sp>
        <p:nvSpPr>
          <p:cNvPr id="6" name="TextBox 5"/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https://book.naver.com/bookdb/book_detail.nhn?bid=9344780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6556" y="1210529"/>
            <a:ext cx="5292229" cy="3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effectLst/>
              </a:rPr>
              <a:t>인터랙티브 디벨로퍼 </a:t>
            </a:r>
            <a:r>
              <a:rPr lang="ko-KR" altLang="en-US" b="0" i="0" u="none" strike="noStrike">
                <a:solidFill>
                  <a:srgbClr val="61696C"/>
                </a:solidFill>
                <a:effectLst/>
              </a:rPr>
              <a:t>구글 엔지니어의 포트폴리오</a:t>
            </a:r>
            <a:endParaRPr lang="ko-KR" altLang="en-US" b="1" i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http://www.yes24.com/Product/Goods/40211354</a:t>
            </a:r>
          </a:p>
        </p:txBody>
      </p:sp>
      <p:pic>
        <p:nvPicPr>
          <p:cNvPr id="3074" name="Picture 2" descr="보고서 마스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39624" y="2109492"/>
            <a:ext cx="1473135" cy="226313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보고서 마스터 </a:t>
            </a:r>
            <a:r>
              <a:rPr lang="en-US" altLang="ko-KR" b="0" i="0">
                <a:solidFill>
                  <a:srgbClr val="666666"/>
                </a:solidFill>
                <a:effectLst/>
              </a:rPr>
              <a:t>1PAGE</a:t>
            </a:r>
            <a:r>
              <a:rPr lang="ko-KR" altLang="en-US" b="0" i="0">
                <a:solidFill>
                  <a:srgbClr val="666666"/>
                </a:solidFill>
                <a:effectLst/>
              </a:rPr>
              <a:t>로 설득하라</a:t>
            </a:r>
            <a:endParaRPr lang="ko-KR" altLang="en-US" b="0" i="0">
              <a:solidFill>
                <a:srgbClr val="66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3"/>
              </a:rPr>
              <a:t>이병주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,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4"/>
              </a:rPr>
              <a:t>윤영돈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가디언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2017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18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3076" name="Picture 4" descr="인터랙티브 디벨로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41" y="1150194"/>
            <a:ext cx="1819348" cy="211552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6"/>
              </a:rPr>
              <a:t>김종민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01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1026" name="Picture 2" descr="컨설턴트가 알려주는 보고서 작성의 기술 with 파워포인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241" y="4205981"/>
            <a:ext cx="1819348" cy="21530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컨설턴트가 알려주는 보고서 작성의 기술 </a:t>
            </a:r>
            <a:r>
              <a:rPr lang="en-US" altLang="ko-KR" b="1" i="0">
                <a:solidFill>
                  <a:srgbClr val="333333"/>
                </a:solidFill>
                <a:effectLst/>
              </a:rPr>
              <a:t>with </a:t>
            </a:r>
            <a:r>
              <a:rPr lang="ko-KR" altLang="en-US" b="1" i="0">
                <a:solidFill>
                  <a:srgbClr val="333333"/>
                </a:solidFill>
                <a:effectLst/>
              </a:rPr>
              <a:t>파워포인트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 u="none" strike="noStrike">
                <a:solidFill>
                  <a:srgbClr val="333333"/>
                </a:solidFill>
                <a:effectLst/>
                <a:hlinkClick r:id="rId8"/>
              </a:rPr>
              <a:t>홍장표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2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07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20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http://www.yes24.com/Product/Goods/19297760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/>
          <p:cNvGrpSpPr/>
          <p:nvPr/>
        </p:nvGrpSpPr>
        <p:grpSpPr>
          <a:xfrm>
            <a:off x="8488959" y="3666714"/>
            <a:ext cx="3250019" cy="2874036"/>
            <a:chOff x="11304181" y="4061341"/>
            <a:chExt cx="6171429" cy="4923935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24/24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6018" y="4523876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6870" y="4523876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13235" y="1207847"/>
            <a:ext cx="866161" cy="1225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2391" y="1213196"/>
            <a:ext cx="866161" cy="1225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2154" y="4490767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418282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3/24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0.CNN</a:t>
            </a:r>
            <a:r>
              <a:rPr lang="ko-KR" altLang="en-US" sz="2400" dirty="0"/>
              <a:t> </a:t>
            </a:r>
            <a:r>
              <a:rPr lang="en-US" altLang="ko-KR" sz="2400" dirty="0"/>
              <a:t>detection cam </a:t>
            </a:r>
            <a:r>
              <a:rPr lang="ko-KR" altLang="en-US" sz="2400" dirty="0"/>
              <a:t>진행상황</a:t>
            </a:r>
          </a:p>
        </p:txBody>
      </p:sp>
      <p:sp>
        <p:nvSpPr>
          <p:cNvPr id="2" name="화살표: 오른쪽 1"/>
          <p:cNvSpPr/>
          <p:nvPr/>
        </p:nvSpPr>
        <p:spPr>
          <a:xfrm>
            <a:off x="153829" y="3104147"/>
            <a:ext cx="11852209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463" y="3799336"/>
            <a:ext cx="289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[2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3/14~3/20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en-US" altLang="ko-KR" sz="1200" dirty="0"/>
              <a:t>1</a:t>
            </a:r>
            <a:r>
              <a:rPr lang="ko-KR" altLang="en-US" sz="1200" dirty="0"/>
              <a:t>인 가구를 위한 이상행동 </a:t>
            </a:r>
          </a:p>
          <a:p>
            <a:pPr lvl="0">
              <a:defRPr/>
            </a:pPr>
            <a:r>
              <a:rPr lang="ko-KR" altLang="en-US" sz="1200" dirty="0"/>
              <a:t>    감지 </a:t>
            </a:r>
            <a:r>
              <a:rPr lang="en-US" altLang="ko-KR" sz="1200" dirty="0"/>
              <a:t>CCTV </a:t>
            </a:r>
            <a:r>
              <a:rPr lang="ko-KR" altLang="en-US" sz="1200" dirty="0"/>
              <a:t>프로그램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921" y="2486109"/>
            <a:ext cx="2174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[3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3/21~3/27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/>
              <a:t>전동킥보드</a:t>
            </a:r>
            <a:r>
              <a:rPr lang="ko-KR" altLang="en-US" sz="1200" dirty="0"/>
              <a:t> 불법 주행 감지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</a:t>
            </a:r>
            <a:r>
              <a:rPr lang="ko-KR" altLang="en-US" sz="1200" dirty="0"/>
              <a:t>프로그램으로 주제변경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5197" y="3812790"/>
            <a:ext cx="206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[4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3/28~4/3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데이터셋 수집 방법 회의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 err="1"/>
              <a:t>간트차트</a:t>
            </a:r>
            <a:r>
              <a:rPr lang="ko-KR" altLang="en-US" sz="1200" dirty="0"/>
              <a:t> 작성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7639" y="344711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910" y="2471017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88713" y="3456016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52570" y="2439735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3018" y="2331795"/>
            <a:ext cx="2621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[5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4/4~4/10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알고리즘 회의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 수집 시작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웹크롤링</a:t>
            </a:r>
            <a:r>
              <a:rPr lang="en-US" altLang="ko-KR" sz="1200" dirty="0"/>
              <a:t>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/>
              <a:t>데이터셋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촬영</a:t>
            </a:r>
            <a:r>
              <a:rPr lang="en-US" altLang="ko-KR" sz="1200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6997" y="3482539"/>
            <a:ext cx="2758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[6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4/11~4/17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 수집 방법 변경 후 데이터 수집 시작 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데이터셋</a:t>
            </a:r>
            <a:r>
              <a:rPr lang="en-US" altLang="ko-KR" sz="1200" dirty="0"/>
              <a:t>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인공지능 알고리즘 구현 시작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필요 물품 구매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752912" y="3466304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3830" y="6449758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깃허브 주소 </a:t>
            </a:r>
            <a:r>
              <a:rPr lang="en-US" altLang="ko-KR" sz="1100"/>
              <a:t>: </a:t>
            </a:r>
            <a:r>
              <a:rPr lang="ko-KR" altLang="en-US" sz="1100">
                <a:hlinkClick r:id="rId8"/>
              </a:rPr>
              <a:t>https://github.com/JEONEUNMIN/capstone_04</a:t>
            </a:r>
            <a:r>
              <a:rPr lang="ko-KR" altLang="en-US" sz="1100"/>
              <a:t> </a:t>
            </a:r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26569" y="1011360"/>
            <a:ext cx="925882" cy="1310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59148" y="1011360"/>
            <a:ext cx="925882" cy="1310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17459" y="4558355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16673" y="4558354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27300" y="4558354"/>
            <a:ext cx="899214" cy="12722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1" name="TextBox 35"/>
          <p:cNvSpPr txBox="1"/>
          <p:nvPr/>
        </p:nvSpPr>
        <p:spPr>
          <a:xfrm>
            <a:off x="5923033" y="2319317"/>
            <a:ext cx="2232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[7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주차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] 4/18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~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4/24</a:t>
            </a:r>
            <a:endParaRPr lang="en-US" altLang="ko-KR" sz="12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▶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인공지능 모델 정확도 수정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▶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라즈베리파이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OS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설치</a:t>
            </a:r>
            <a:endParaRPr lang="en-US" altLang="ko-KR" sz="1200" dirty="0">
              <a:solidFill>
                <a:srgbClr val="000000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12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   (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Jupyter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Notebook </a:t>
            </a:r>
            <a:r>
              <a:rPr lang="ko-KR" altLang="en-US" sz="12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연동</a:t>
            </a:r>
            <a:r>
              <a:rPr lang="en-US" altLang="ko-KR" sz="12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)</a:t>
            </a:r>
            <a:endParaRPr lang="en-US" altLang="ko-KR" sz="1200" b="0" i="0" u="none" strike="noStrike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325344" y="1082693"/>
            <a:ext cx="963551" cy="12069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453597" y="1072024"/>
            <a:ext cx="939465" cy="12160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565859" y="1068936"/>
            <a:ext cx="929273" cy="12099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6" name="TextBox 35"/>
          <p:cNvSpPr txBox="1"/>
          <p:nvPr/>
        </p:nvSpPr>
        <p:spPr>
          <a:xfrm>
            <a:off x="8000864" y="3565812"/>
            <a:ext cx="1499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[8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주차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] 4/25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~</a:t>
            </a:r>
            <a:r>
              <a:rPr kumimoji="0" lang="ko-KR" altLang="en-US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en-US" altLang="ko-KR" sz="12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5/1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중간고사 준비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2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89B7EF-56BC-4A06-C362-BE2E6980B130}"/>
              </a:ext>
            </a:extLst>
          </p:cNvPr>
          <p:cNvSpPr/>
          <p:nvPr/>
        </p:nvSpPr>
        <p:spPr>
          <a:xfrm>
            <a:off x="5874877" y="2450398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757930-92CF-1B32-C683-D378A4AF5700}"/>
              </a:ext>
            </a:extLst>
          </p:cNvPr>
          <p:cNvSpPr/>
          <p:nvPr/>
        </p:nvSpPr>
        <p:spPr>
          <a:xfrm>
            <a:off x="7776196" y="3445458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6D7585-0B41-BD00-D402-1A2ED5F9FCCE}"/>
              </a:ext>
            </a:extLst>
          </p:cNvPr>
          <p:cNvSpPr/>
          <p:nvPr/>
        </p:nvSpPr>
        <p:spPr>
          <a:xfrm>
            <a:off x="8702550" y="2444857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9" name="TextBox 35">
            <a:extLst>
              <a:ext uri="{FF2B5EF4-FFF2-40B4-BE49-F238E27FC236}">
                <a16:creationId xmlns:a16="http://schemas.microsoft.com/office/drawing/2014/main" id="{0C88C2A1-E3E7-0079-DF3F-8B130B500489}"/>
              </a:ext>
            </a:extLst>
          </p:cNvPr>
          <p:cNvSpPr txBox="1"/>
          <p:nvPr/>
        </p:nvSpPr>
        <p:spPr>
          <a:xfrm>
            <a:off x="8750706" y="1714082"/>
            <a:ext cx="38378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[9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주차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]  5/2 ~ 5/8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j-ea"/>
                <a:ea typeface="+mj-ea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 개발환경 구축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카메라 모듈 부착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</a:rPr>
              <a:t>학습 데이터 셋 정제</a:t>
            </a:r>
            <a:endParaRPr lang="en-US" altLang="ko-KR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과제비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정산서 제출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3FEE102-117B-8159-05E9-1D5AE2D2081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55" y="411794"/>
            <a:ext cx="929273" cy="1314284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F84886C0-59BA-1C91-D109-7902569BA91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28" y="411653"/>
            <a:ext cx="929273" cy="1314284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E072D379-A0F9-84DA-3018-F4B7997BB4D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89" y="411512"/>
            <a:ext cx="902867" cy="127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4/24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ko-KR" altLang="en-US" sz="2400"/>
              <a:t>조원소개</a:t>
            </a:r>
            <a:endParaRPr lang="en-US" altLang="ko-KR" sz="2400"/>
          </a:p>
        </p:txBody>
      </p:sp>
      <p:grpSp>
        <p:nvGrpSpPr>
          <p:cNvPr id="7" name="그룹 1004"/>
          <p:cNvGrpSpPr/>
          <p:nvPr/>
        </p:nvGrpSpPr>
        <p:grpSpPr>
          <a:xfrm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/>
          <p:cNvPicPr>
            <a:picLocks noChangeAspect="1"/>
          </p:cNvPicPr>
          <p:nvPr/>
        </p:nvPicPr>
        <p:blipFill rotWithShape="1">
          <a:blip r:embed="rId6"/>
          <a:srcRect r="3010" b="59580"/>
          <a:stretch>
            <a:fillRect/>
          </a:stretch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/>
          <p:cNvPicPr>
            <a:picLocks noChangeAspect="1"/>
          </p:cNvPicPr>
          <p:nvPr/>
        </p:nvPicPr>
        <p:blipFill rotWithShape="1">
          <a:blip r:embed="rId10"/>
          <a:srcRect r="310" b="50510"/>
          <a:stretch>
            <a:fillRect/>
          </a:stretch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/>
          <p:cNvPicPr>
            <a:picLocks noChangeAspect="1"/>
          </p:cNvPicPr>
          <p:nvPr/>
        </p:nvPicPr>
        <p:blipFill rotWithShape="1">
          <a:blip r:embed="rId14"/>
          <a:srcRect r="-530" b="35490"/>
          <a:stretch>
            <a:fillRect/>
          </a:stretch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2088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/>
          <p:cNvPicPr>
            <a:picLocks noChangeAspect="1"/>
          </p:cNvPicPr>
          <p:nvPr/>
        </p:nvPicPr>
        <p:blipFill rotWithShape="1">
          <a:blip r:embed="rId24"/>
          <a:srcRect r="2040" b="56750"/>
          <a:stretch>
            <a:fillRect/>
          </a:stretch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 공동개발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31430" y="5412338"/>
            <a:ext cx="2653829" cy="82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수집, 정제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5544" y="5409664"/>
            <a:ext cx="2693580" cy="81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 총괄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98177" y="5433142"/>
            <a:ext cx="2423162" cy="5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</a:t>
            </a:r>
          </a:p>
          <a:p>
            <a:pPr algn="ctr">
              <a:defRPr/>
            </a:pPr>
            <a:r>
              <a:rPr lang="ko-KR" altLang="en-US" sz="1600"/>
              <a:t>공동개발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0506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5/24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CNN Detection Cam </a:t>
            </a:r>
            <a:r>
              <a:rPr lang="ko-KR" altLang="en-US" sz="2400"/>
              <a:t>개발동기</a:t>
            </a:r>
          </a:p>
        </p:txBody>
      </p:sp>
      <p:grpSp>
        <p:nvGrpSpPr>
          <p:cNvPr id="4" name="그룹 1004"/>
          <p:cNvGrpSpPr/>
          <p:nvPr/>
        </p:nvGrpSpPr>
        <p:grpSpPr>
          <a:xfrm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/>
          <p:cNvGrpSpPr/>
          <p:nvPr/>
        </p:nvGrpSpPr>
        <p:grpSpPr>
          <a:xfrm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112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6/24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en-US" altLang="ko-KR" sz="2400">
                <a:latin typeface="+mn-lt"/>
                <a:ea typeface="+mn-ea"/>
                <a:cs typeface="+mn-cs"/>
              </a:rPr>
              <a:t>CNN Detection Cam </a:t>
            </a:r>
            <a:r>
              <a:rPr lang="ko-KR" altLang="en-US" sz="2400"/>
              <a:t>개발목적</a:t>
            </a:r>
          </a:p>
        </p:txBody>
      </p:sp>
      <p:pic>
        <p:nvPicPr>
          <p:cNvPr id="21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▶ 안정성</a:t>
            </a:r>
            <a:r>
              <a:rPr lang="en-US" altLang="ko-KR" sz="2400" b="1"/>
              <a:t>, </a:t>
            </a:r>
            <a:r>
              <a:rPr lang="ko-KR" altLang="en-US" sz="2400" b="1"/>
              <a:t>편리성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주행가능 도로 감지를 통해 안전성을 확보</a:t>
            </a:r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탑승자에게 자전거 도로로 목적지까지 안내해 이동수단의 편리성을 제공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 b="1"/>
              <a:t>▶ 불법 주행 감소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탑승자가 이용 중에 불법주행을 인식해 불법주행 법률에 대한 인식률과 실제</a:t>
            </a:r>
          </a:p>
          <a:p>
            <a:pPr lvl="0">
              <a:defRPr/>
            </a:pPr>
            <a:r>
              <a:rPr lang="ko-KR" altLang="en-US" sz="2400"/>
              <a:t>  준수율의 차이를 줄여 불법주행 감소 및 사고 예방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89863" y="64713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7/24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4214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서론</a:t>
            </a:r>
            <a:r>
              <a:rPr lang="en-US" altLang="ko-KR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국내 </a:t>
            </a:r>
            <a:r>
              <a:rPr lang="en-US" altLang="ko-KR" sz="2400" dirty="0"/>
              <a:t>AI</a:t>
            </a:r>
            <a:r>
              <a:rPr lang="ko-KR" altLang="en-US" sz="2400" dirty="0"/>
              <a:t> 관련 연구 현황</a:t>
            </a:r>
          </a:p>
        </p:txBody>
      </p:sp>
      <p:sp>
        <p:nvSpPr>
          <p:cNvPr id="1032" name="직사각형 1031"/>
          <p:cNvSpPr/>
          <p:nvPr/>
        </p:nvSpPr>
        <p:spPr>
          <a:xfrm>
            <a:off x="5158739" y="2407678"/>
            <a:ext cx="6705601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2000" b="1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AI </a:t>
            </a:r>
            <a:r>
              <a:rPr lang="ko-KR" altLang="en-US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인증 서비스란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,</a:t>
            </a:r>
          </a:p>
          <a:p>
            <a:pPr algn="l">
              <a:defRPr/>
            </a:pP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이용자가 공유 전동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킥보드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대여 시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착용 유무를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알파카앱을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통해 사진을 찍어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인증하고 헬멧 착용에 따라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알파카에서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사용할 수 있는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현금성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포인트 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100 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보너스 지급하는 기능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ko-KR" altLang="en-US" sz="20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출처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_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전기신문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: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  <a:hlinkClick r:id="rId3"/>
              </a:rPr>
              <a:t>https://www.electimes.com/news/articleView.html?idxno=219170</a:t>
            </a: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7648" y="1681679"/>
            <a:ext cx="3211927" cy="4380886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50420" y="946041"/>
            <a:ext cx="2646382" cy="745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3570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8/24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04320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 sz="2400"/>
              <a:t> – CNN detection cam </a:t>
            </a:r>
            <a:r>
              <a:rPr lang="ko-KR" altLang="en-US" sz="2400"/>
              <a:t>구현환경</a:t>
            </a:r>
            <a:r>
              <a:rPr lang="en-US" altLang="ko-KR" sz="2400"/>
              <a:t>_</a:t>
            </a:r>
            <a:r>
              <a:rPr lang="ko-KR" altLang="en-US" sz="2400"/>
              <a:t>이미지 분류</a:t>
            </a:r>
            <a:r>
              <a:rPr lang="en-US" altLang="ko-KR" sz="2400"/>
              <a:t> </a:t>
            </a:r>
            <a:r>
              <a:rPr lang="ko-KR" altLang="en-US" sz="2400"/>
              <a:t>인공지능 모델 개발환경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1985" y="820879"/>
            <a:ext cx="6951682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대부분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/</a:t>
            </a:r>
            <a:r>
              <a:rPr lang="ko-KR" altLang="en-US" sz="1400" dirty="0"/>
              <a:t>딥러닝</a:t>
            </a:r>
            <a:r>
              <a:rPr lang="en-US" altLang="ko-KR" sz="1400" dirty="0"/>
              <a:t>/</a:t>
            </a:r>
            <a:r>
              <a:rPr lang="ko-KR" altLang="en-US" sz="1400" dirty="0"/>
              <a:t>프레임워크는 </a:t>
            </a:r>
            <a:r>
              <a:rPr lang="ko-KR" altLang="en-US" sz="1400" dirty="0" err="1"/>
              <a:t>파이썬용으로</a:t>
            </a:r>
            <a:r>
              <a:rPr lang="ko-KR" altLang="en-US" sz="1400" dirty="0"/>
              <a:t>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/>
              <a:t> </a:t>
            </a:r>
            <a:r>
              <a:rPr lang="EN-US" sz="1400" b="1" i="0" u="none" strike="noStrike" dirty="0"/>
              <a:t>: </a:t>
            </a:r>
            <a:r>
              <a:rPr sz="1400" b="1" i="0" u="none" strike="noStrike" dirty="0" err="1"/>
              <a:t>프로그래밍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개발</a:t>
            </a:r>
            <a:endParaRPr sz="1400" b="1" i="0" u="none" strike="noStrike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dirty="0"/>
              <a:t>: </a:t>
            </a:r>
            <a:r>
              <a:rPr lang="EN-US" sz="1100" b="0" i="0" u="sng" strike="noStrike" dirty="0">
                <a:hlinkClick r:id="rId2"/>
              </a:rPr>
              <a:t>https://www.python.org/</a:t>
            </a:r>
            <a:endParaRPr lang="EN-US" sz="1100" b="0" i="0" u="sng" strike="no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121985" y="2247875"/>
            <a:ext cx="6894689" cy="128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212529"/>
                </a:solidFill>
              </a:rPr>
              <a:t>Open Source 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400" b="0" i="0" dirty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i="0" dirty="0" err="1">
                <a:solidFill>
                  <a:srgbClr val="212529"/>
                </a:solidFill>
                <a:effectLst/>
              </a:rPr>
              <a:t>파이썬을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우리가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사용할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파이썬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코드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실행</a:t>
            </a:r>
            <a:endParaRPr sz="1400" b="1" i="0" u="none" strike="noStrike" dirty="0"/>
          </a:p>
          <a:p>
            <a:pPr lvl="0">
              <a:defRPr/>
            </a:pPr>
            <a:r>
              <a:rPr lang="en-US" altLang="en-US" sz="1100" dirty="0">
                <a:latin typeface="+mn-lt"/>
                <a:ea typeface="+mn-ea"/>
                <a:cs typeface="+mn-cs"/>
                <a:hlinkClick r:id="rId3"/>
              </a:rPr>
              <a:t>https://jupyter.org/</a:t>
            </a:r>
            <a:endParaRPr lang="en-US" altLang="en-US" sz="11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41600" y="2739779"/>
            <a:ext cx="2400931" cy="647080"/>
          </a:xfrm>
          <a:prstGeom prst="rect">
            <a:avLst/>
          </a:prstGeom>
          <a:noFill/>
        </p:spPr>
      </p:pic>
      <p:grpSp>
        <p:nvGrpSpPr>
          <p:cNvPr id="1027" name="그룹 10"/>
          <p:cNvGrpSpPr/>
          <p:nvPr/>
        </p:nvGrpSpPr>
        <p:grpSpPr>
          <a:xfrm>
            <a:off x="2153812" y="4102104"/>
            <a:ext cx="2431763" cy="905361"/>
            <a:chOff x="1847625" y="6478294"/>
            <a:chExt cx="4541055" cy="1630323"/>
          </a:xfrm>
        </p:grpSpPr>
        <p:pic>
          <p:nvPicPr>
            <p:cNvPr id="1028" name="Picture 6" descr="Keras Applications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029" name="TextBox 12"/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TextBox 18"/>
          <p:cNvSpPr txBox="1"/>
          <p:nvPr/>
        </p:nvSpPr>
        <p:spPr>
          <a:xfrm>
            <a:off x="5121985" y="3648598"/>
            <a:ext cx="6892481" cy="164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사용자가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딥러닝을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보다 쉽게 할 수 있도록 도와주는 파이썬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쉬운 고수준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API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제공하면서도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TENSORFLOW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와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같은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저수준의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API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와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호환이 잘 되어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원하는 네트워크 구조 만들 수 있음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파이썬으로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오픈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소스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신경망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라이브러리로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텐서플로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사용을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위해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사용함</a:t>
            </a:r>
            <a:r>
              <a:rPr sz="1400" b="1" i="0" u="none" strike="noStrike" dirty="0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100" b="0" i="0" u="sng" strike="noStrike" dirty="0">
                <a:hlinkClick r:id="rId6"/>
              </a:rPr>
              <a:t>https://keras.io/api/applications/</a:t>
            </a:r>
            <a:endParaRPr lang="EN-US" sz="1100" b="0" i="0" u="sng" strike="noStrike" dirty="0"/>
          </a:p>
        </p:txBody>
      </p:sp>
      <p:grpSp>
        <p:nvGrpSpPr>
          <p:cNvPr id="1031" name="그룹 13"/>
          <p:cNvGrpSpPr/>
          <p:nvPr/>
        </p:nvGrpSpPr>
        <p:grpSpPr>
          <a:xfrm>
            <a:off x="1827074" y="5283664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121985" y="5424422"/>
            <a:ext cx="6851936" cy="100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수치계산과 대규모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머신러닝을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100" b="0" i="0" u="sng" strike="noStrike" dirty="0">
                <a:hlinkClick r:id="rId8"/>
              </a:rPr>
              <a:t>https://www.tensorflow.org/?hl=k</a:t>
            </a:r>
            <a:endParaRPr lang="EN-US" sz="1100" b="0" i="0" u="sng" strike="noStrike" dirty="0"/>
          </a:p>
        </p:txBody>
      </p:sp>
      <p:sp>
        <p:nvSpPr>
          <p:cNvPr id="1037" name="TextBox 1036"/>
          <p:cNvSpPr txBox="1"/>
          <p:nvPr/>
        </p:nvSpPr>
        <p:spPr>
          <a:xfrm>
            <a:off x="886459" y="1075056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1038" name="TextBox 1037"/>
          <p:cNvSpPr txBox="1"/>
          <p:nvPr/>
        </p:nvSpPr>
        <p:spPr>
          <a:xfrm>
            <a:off x="886459" y="2537951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1039" name="TextBox 1038"/>
          <p:cNvSpPr txBox="1"/>
          <p:nvPr/>
        </p:nvSpPr>
        <p:spPr>
          <a:xfrm>
            <a:off x="886459" y="3966040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886459" y="5392359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  <p:grpSp>
        <p:nvGrpSpPr>
          <p:cNvPr id="1041" name="그룹 3"/>
          <p:cNvGrpSpPr/>
          <p:nvPr/>
        </p:nvGrpSpPr>
        <p:grpSpPr>
          <a:xfrm>
            <a:off x="2083462" y="1127428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그림 10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3658" y="4135402"/>
            <a:ext cx="2304404" cy="54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9/24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99748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 sz="2400"/>
              <a:t> – CNN detection cam </a:t>
            </a:r>
            <a:r>
              <a:rPr lang="ko-KR" altLang="en-US" sz="2400"/>
              <a:t>구현환경</a:t>
            </a:r>
            <a:r>
              <a:rPr lang="en-US" altLang="ko-KR" sz="2400"/>
              <a:t>_</a:t>
            </a:r>
            <a:r>
              <a:rPr lang="ko-KR" altLang="en-US" sz="2400"/>
              <a:t>라즈베리파이 </a:t>
            </a:r>
            <a:r>
              <a:rPr lang="en-US" altLang="ko-KR" sz="2400"/>
              <a:t>4</a:t>
            </a:r>
            <a:r>
              <a:rPr lang="ko-KR" altLang="en-US" sz="2400"/>
              <a:t> 컴퓨터 개발 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2118" y="813137"/>
            <a:ext cx="6951682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대부분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/</a:t>
            </a:r>
            <a:r>
              <a:rPr lang="ko-KR" altLang="en-US" sz="1400" dirty="0"/>
              <a:t>딥러닝</a:t>
            </a:r>
            <a:r>
              <a:rPr lang="en-US" altLang="ko-KR" sz="1400" dirty="0"/>
              <a:t>/</a:t>
            </a:r>
            <a:r>
              <a:rPr lang="ko-KR" altLang="en-US" sz="1400" dirty="0"/>
              <a:t>프레임워크는 </a:t>
            </a:r>
            <a:r>
              <a:rPr lang="ko-KR" altLang="en-US" sz="1400" dirty="0" err="1"/>
              <a:t>파이썬용으로</a:t>
            </a:r>
            <a:r>
              <a:rPr lang="ko-KR" altLang="en-US" sz="1400" dirty="0"/>
              <a:t>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/>
              <a:t> </a:t>
            </a:r>
            <a:r>
              <a:rPr lang="EN-US" sz="1400" b="1" i="0" u="none" strike="noStrike" dirty="0"/>
              <a:t>: </a:t>
            </a:r>
            <a:r>
              <a:rPr sz="1400" b="1" i="0" u="none" strike="noStrike" dirty="0" err="1"/>
              <a:t>프로그래밍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개발</a:t>
            </a:r>
            <a:r>
              <a:rPr sz="1400" b="0" i="0" u="none" strike="noStrike" dirty="0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dirty="0"/>
              <a:t>: </a:t>
            </a:r>
            <a:r>
              <a:rPr lang="EN-US" sz="1100" b="0" i="0" u="sng" strike="noStrike" dirty="0">
                <a:hlinkClick r:id="rId4"/>
              </a:rPr>
              <a:t>https://www.python.org/</a:t>
            </a:r>
            <a:endParaRPr lang="EN-US" sz="1100" b="0" i="0" u="sng" strike="no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142118" y="2242679"/>
            <a:ext cx="6894689" cy="128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212529"/>
                </a:solidFill>
              </a:rPr>
              <a:t>Open Source 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400" b="0" i="0" dirty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i="0" dirty="0" err="1">
                <a:solidFill>
                  <a:srgbClr val="212529"/>
                </a:solidFill>
                <a:effectLst/>
              </a:rPr>
              <a:t>파이썬을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우리가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사용할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파이썬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코드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실행</a:t>
            </a:r>
            <a:endParaRPr sz="1400" b="1" i="0" u="none" strike="noStrike" dirty="0"/>
          </a:p>
          <a:p>
            <a:pPr lvl="0">
              <a:defRPr/>
            </a:pPr>
            <a:r>
              <a:rPr lang="en-US" altLang="en-US" sz="1100" dirty="0">
                <a:hlinkClick r:id="rId5"/>
              </a:rPr>
              <a:t>https://jupyter.org/</a:t>
            </a:r>
            <a:endParaRPr lang="en-US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98892" y="2619847"/>
            <a:ext cx="2400931" cy="647080"/>
          </a:xfrm>
          <a:prstGeom prst="rect">
            <a:avLst/>
          </a:prstGeom>
          <a:noFill/>
        </p:spPr>
      </p:pic>
      <p:sp>
        <p:nvSpPr>
          <p:cNvPr id="1030" name="TextBox 18"/>
          <p:cNvSpPr txBox="1"/>
          <p:nvPr/>
        </p:nvSpPr>
        <p:spPr>
          <a:xfrm>
            <a:off x="5144326" y="3615014"/>
            <a:ext cx="6892481" cy="1625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Miniconda는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conda용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무료 최소 설치 프로그램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Conda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Python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의존하는 패키지 및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pip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zlib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및 기타 몇 가지를 포함한 소수의 기타 유용한 패키지만 포함하는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Anaconda의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작은 부트스트랩 버전입니다.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</a:rPr>
              <a:t>: 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</a:rPr>
              <a:t>아나콘다에 포함된 라이브러리 사용을 위해 실행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sng" strike="noStrike" dirty="0">
                <a:hlinkClick r:id="rId7"/>
              </a:rPr>
              <a:t>https://docs.conda.io/en/latest/miniconda.html</a:t>
            </a:r>
            <a:endParaRPr lang="en-US" sz="1100" b="0" i="0" u="sng" strike="noStrike" dirty="0"/>
          </a:p>
        </p:txBody>
      </p:sp>
      <p:grpSp>
        <p:nvGrpSpPr>
          <p:cNvPr id="1031" name="그룹 13"/>
          <p:cNvGrpSpPr/>
          <p:nvPr/>
        </p:nvGrpSpPr>
        <p:grpSpPr>
          <a:xfrm>
            <a:off x="1883239" y="5259099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144326" y="5289586"/>
            <a:ext cx="5248611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수치계산과 대규모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머신러닝을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</a:rPr>
              <a:t>: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sz="1400" b="1" i="0" u="none" strike="noStrike" dirty="0" err="1"/>
              <a:t>CNN</a:t>
            </a:r>
            <a:r>
              <a:rPr sz="1400" b="1" i="0" u="none" strike="noStrike" dirty="0" err="1"/>
              <a:t>알고리즘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신경망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딥러닝을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위해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사용함</a:t>
            </a:r>
            <a:endParaRPr sz="1400" b="1" i="0" u="none" strike="noStrike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sng" strike="noStrike" dirty="0">
                <a:hlinkClick r:id="rId9"/>
              </a:rPr>
              <a:t>https://www.tensorflow.org/?hl=k</a:t>
            </a:r>
            <a:endParaRPr lang="EN-US" sz="1100" b="0" i="0" u="sng" strike="noStrike" dirty="0"/>
          </a:p>
        </p:txBody>
      </p:sp>
      <p:grpSp>
        <p:nvGrpSpPr>
          <p:cNvPr id="1041" name="그룹 3"/>
          <p:cNvGrpSpPr/>
          <p:nvPr/>
        </p:nvGrpSpPr>
        <p:grpSpPr>
          <a:xfrm>
            <a:off x="2059110" y="1075056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10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/>
            </a:p>
          </p:txBody>
        </p:sp>
      </p:grp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062901" y="4069187"/>
            <a:ext cx="637907" cy="637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927D99-1EAA-4E15-BA09-BC7739E9ACEF}"/>
              </a:ext>
            </a:extLst>
          </p:cNvPr>
          <p:cNvSpPr txBox="1"/>
          <p:nvPr/>
        </p:nvSpPr>
        <p:spPr>
          <a:xfrm>
            <a:off x="886459" y="1075056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9BC32B-553B-4690-AAC8-350240AF061A}"/>
              </a:ext>
            </a:extLst>
          </p:cNvPr>
          <p:cNvSpPr txBox="1"/>
          <p:nvPr/>
        </p:nvSpPr>
        <p:spPr>
          <a:xfrm>
            <a:off x="886459" y="2537951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32D17D-22EB-4198-8850-C1BE76611989}"/>
              </a:ext>
            </a:extLst>
          </p:cNvPr>
          <p:cNvSpPr txBox="1"/>
          <p:nvPr/>
        </p:nvSpPr>
        <p:spPr>
          <a:xfrm>
            <a:off x="886459" y="3966040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CECA4-DD03-426F-9783-32AB10190121}"/>
              </a:ext>
            </a:extLst>
          </p:cNvPr>
          <p:cNvSpPr txBox="1"/>
          <p:nvPr/>
        </p:nvSpPr>
        <p:spPr>
          <a:xfrm>
            <a:off x="886459" y="5392359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2280</ep:Words>
  <ep:PresentationFormat>와이드스크린</ep:PresentationFormat>
  <ep:Paragraphs>359</ep:Paragraphs>
  <ep:Slides>24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2022-04-11T11:08:59.000</dcterms:created>
  <dc:creator>이 수정</dc:creator>
  <cp:lastModifiedBy>akwld</cp:lastModifiedBy>
  <dcterms:modified xsi:type="dcterms:W3CDTF">2022-05-08T23:23:54.711</dcterms:modified>
  <cp:revision>377</cp:revision>
  <dc:title>조선대학교 내 전동 킥보드  불법 주행 인식 인공지능 </dc:title>
  <cp:version>1000.0000.01</cp:version>
</cp:coreProperties>
</file>